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7704856" cy="15567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по изобразительной деятельности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«Детский сад «Незабудка»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Калинина С. Н.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rot="10800000">
            <a:off x="1043608" y="2492896"/>
            <a:ext cx="7488832" cy="1728192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492896"/>
            <a:ext cx="7120860" cy="1107996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Салют в городе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3635896" cy="7048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Рисуем дома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nt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 bwMode="auto">
          <a:xfrm rot="10800000">
            <a:off x="1907704" y="260648"/>
            <a:ext cx="7056784" cy="1080120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0824" y="260648"/>
            <a:ext cx="47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Рисуем салют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1412776"/>
            <a:ext cx="7380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Салют рисуем смешивая яркие краски с белой. Форма салюта может быть любой. Можно посмотреть его на картинках, сравнить с 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цветами 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   цветущими 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на 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клумбах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.</a:t>
            </a:r>
            <a:endParaRPr lang="ru-RU" sz="2800" kern="0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10" name="Содержимое 3" descr="IMG_20200504_2008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3502" y="2708920"/>
            <a:ext cx="2821720" cy="39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Содержимое 5" descr="IMG_20200504_195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7704" y="4005064"/>
            <a:ext cx="37439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 rot="10800000">
            <a:off x="0" y="0"/>
            <a:ext cx="9144000" cy="6858000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Содержимое 7" descr="IMG_20200504_195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4437112"/>
            <a:ext cx="3168352" cy="22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9512" y="90872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Georgia" pitchFamily="18" charset="0"/>
              </a:rPr>
              <a:t>Салют т</a:t>
            </a:r>
            <a:r>
              <a:rPr lang="ru-RU" sz="2800" kern="0" dirty="0" smtClean="0">
                <a:solidFill>
                  <a:srgbClr val="C00000"/>
                </a:solidFill>
                <a:latin typeface="Georgia" pitchFamily="18" charset="0"/>
              </a:rPr>
              <a:t>акой </a:t>
            </a:r>
            <a:r>
              <a:rPr lang="ru-RU" sz="2800" kern="0" dirty="0">
                <a:solidFill>
                  <a:srgbClr val="C00000"/>
                </a:solidFill>
                <a:latin typeface="Georgia" pitchFamily="18" charset="0"/>
              </a:rPr>
              <a:t>кисточкой, нужно рисовать сухой (без использования воды). Макаем её </a:t>
            </a:r>
            <a:r>
              <a:rPr lang="ru-RU" sz="2800" kern="0" dirty="0" smtClean="0">
                <a:solidFill>
                  <a:srgbClr val="C00000"/>
                </a:solidFill>
                <a:latin typeface="Georgia" pitchFamily="18" charset="0"/>
              </a:rPr>
              <a:t>сразу в краску предварительно разведённую на палитре. Кисточка </a:t>
            </a:r>
            <a:r>
              <a:rPr lang="ru-RU" sz="2800" kern="0" dirty="0">
                <a:solidFill>
                  <a:srgbClr val="C00000"/>
                </a:solidFill>
                <a:latin typeface="Georgia" pitchFamily="18" charset="0"/>
              </a:rPr>
              <a:t>словно прыгает по листу, оставляя пушистые следы</a:t>
            </a:r>
            <a:r>
              <a:rPr lang="ru-RU" sz="2800" kern="0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Georgia" pitchFamily="18" charset="0"/>
              </a:rPr>
              <a:t>Начинать рисование нужно с белой, затем более светлой и в последнюю очередь яркой краской, так как промывать кисть в воде нельзя.</a:t>
            </a:r>
            <a:endParaRPr lang="ru-RU" sz="2800" kern="0" dirty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 fontAlgn="base">
              <a:spcAft>
                <a:spcPct val="0"/>
              </a:spcAft>
              <a:defRPr/>
            </a:pPr>
            <a:endParaRPr lang="ru-RU" sz="2800" kern="0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Рисуем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жёсткой кистью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" name="Содержимое 4" descr="IMG_20200504_2001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365104"/>
            <a:ext cx="3265848" cy="2236574"/>
          </a:xfrm>
        </p:spPr>
      </p:pic>
      <p:pic>
        <p:nvPicPr>
          <p:cNvPr id="18" name="Picture 2" descr="https://avatars.mds.yandex.net/get-marketpic/245020/market_u9gSqY_N6foudKqkb9WttA/ori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642988" y="5496940"/>
            <a:ext cx="1642000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00504_20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534895" cy="5160175"/>
          </a:xfr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 rot="10800000">
            <a:off x="0" y="0"/>
            <a:ext cx="9144000" cy="1340768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Содержимое 6" descr="IMG_20200415_123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2539094" cy="3758952"/>
          </a:xfrm>
        </p:spPr>
      </p:pic>
      <p:pic>
        <p:nvPicPr>
          <p:cNvPr id="6" name="Содержимое 3" descr="IMG_20190507_125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1816386"/>
            <a:ext cx="5976664" cy="46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А это р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аботы 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наших детей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nt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 bwMode="auto">
          <a:xfrm rot="10800000">
            <a:off x="1907704" y="260648"/>
            <a:ext cx="7056784" cy="1080120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582341"/>
            <a:ext cx="7380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>
                <a:solidFill>
                  <a:schemeClr val="bg2"/>
                </a:solidFill>
                <a:latin typeface="Georgia" pitchFamily="18" charset="0"/>
              </a:rPr>
              <a:t>Сегодня я предлагаю Вам 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изобразить салют в городе, представив несколько приёмов изображения салюта.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>
                <a:solidFill>
                  <a:schemeClr val="bg2"/>
                </a:solidFill>
                <a:latin typeface="Georgia" pitchFamily="18" charset="0"/>
              </a:rPr>
              <a:t>Не обязательно следовать чётким инструкциям, буду рада, если Вы с ребятами проявите творчество. 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Можете нарисовать любые рисунки к празднику 9 Мая, они тоже украсят общий </a:t>
            </a:r>
            <a:r>
              <a:rPr lang="ru-RU" sz="2800" dirty="0">
                <a:solidFill>
                  <a:schemeClr val="bg2"/>
                </a:solidFill>
                <a:latin typeface="Georgia" pitchFamily="18" charset="0"/>
              </a:rPr>
              <a:t>видео коллаж.</a:t>
            </a:r>
          </a:p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Буду ждать с нетерпением Ваших </a:t>
            </a:r>
            <a:r>
              <a:rPr lang="ru-RU" sz="2800" dirty="0">
                <a:solidFill>
                  <a:schemeClr val="bg2"/>
                </a:solidFill>
                <a:latin typeface="Georgia" pitchFamily="18" charset="0"/>
              </a:rPr>
              <a:t>работ. Спасибо за активность!</a:t>
            </a: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087" y="260648"/>
            <a:ext cx="7444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Страничка родителей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315200" cy="4191000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Альбомный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лист;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Краски (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гуашь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),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палитра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Кисточки: одна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обычная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, </a:t>
            </a:r>
          </a:p>
          <a:p>
            <a:pPr>
              <a:buClr>
                <a:schemeClr val="accent6"/>
              </a:buClr>
              <a:buNone/>
            </a:pP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вторая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жёсткая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для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клея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Баночка с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водой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;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Салфетка  (об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неё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мы</a:t>
            </a:r>
            <a:endParaRPr lang="uk-UA" dirty="0" smtClean="0">
              <a:solidFill>
                <a:schemeClr val="bg2"/>
              </a:solidFill>
              <a:latin typeface="Cambria" pitchFamily="18" charset="0"/>
            </a:endParaRPr>
          </a:p>
          <a:p>
            <a:pPr>
              <a:buClr>
                <a:schemeClr val="accent6"/>
              </a:buClr>
              <a:buNone/>
            </a:pP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промакиваем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кисть,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чтобы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она</a:t>
            </a:r>
            <a:endParaRPr lang="uk-UA" dirty="0" smtClean="0">
              <a:solidFill>
                <a:schemeClr val="bg2"/>
              </a:solidFill>
              <a:latin typeface="Cambria" pitchFamily="18" charset="0"/>
            </a:endParaRPr>
          </a:p>
          <a:p>
            <a:pPr>
              <a:buClr>
                <a:schemeClr val="accent6"/>
              </a:buClr>
              <a:buNone/>
            </a:pP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не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была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слижком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uk-UA" dirty="0" err="1" smtClean="0">
                <a:solidFill>
                  <a:schemeClr val="bg2"/>
                </a:solidFill>
                <a:latin typeface="Cambria" pitchFamily="18" charset="0"/>
              </a:rPr>
              <a:t>мокрой</a:t>
            </a:r>
            <a:r>
              <a:rPr lang="uk-UA" dirty="0" smtClean="0">
                <a:solidFill>
                  <a:schemeClr val="bg2"/>
                </a:solidFill>
                <a:latin typeface="Cambria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 rot="10800000">
            <a:off x="0" y="0"/>
            <a:ext cx="9144000" cy="1340768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759" y="0"/>
            <a:ext cx="89562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Для работы нам понадобится: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rot="945853">
            <a:off x="6335109" y="1858218"/>
            <a:ext cx="2448272" cy="165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 descr="https://www.conquestart.org/wp-content/uploads/2016/07/photodune-3193824-gouache-m-e149811701995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140968"/>
            <a:ext cx="2382452" cy="1584176"/>
          </a:xfrm>
          <a:prstGeom prst="rect">
            <a:avLst/>
          </a:prstGeom>
          <a:noFill/>
        </p:spPr>
      </p:pic>
      <p:pic>
        <p:nvPicPr>
          <p:cNvPr id="8" name="Picture 2" descr="https://avatars.mds.yandex.net/get-marketpic/245020/market_u9gSqY_N6foudKqkb9WttA/ori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2000" y="3645024"/>
            <a:ext cx="1642000" cy="1080120"/>
          </a:xfrm>
          <a:prstGeom prst="rect">
            <a:avLst/>
          </a:prstGeom>
          <a:noFill/>
        </p:spPr>
      </p:pic>
      <p:pic>
        <p:nvPicPr>
          <p:cNvPr id="9" name="Picture 4" descr="https://igrushki7km.com.ua/image/cache/catalog/detskiye-igrushki/nabory-dlya-tvorchestva/-stakan-neprolivayka-rozovyy_0-1000x100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437112"/>
            <a:ext cx="971600" cy="971600"/>
          </a:xfrm>
          <a:prstGeom prst="rect">
            <a:avLst/>
          </a:prstGeom>
          <a:noFill/>
        </p:spPr>
      </p:pic>
      <p:pic>
        <p:nvPicPr>
          <p:cNvPr id="10" name="Picture 4" descr="https://www.deloks.ru/upload/iblock/9ac/salfetki_aster_creative_belye_3_sloynye_25_25sm_20sht_up_2_ful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520445">
            <a:off x="7505677" y="5426574"/>
            <a:ext cx="1008954" cy="1008954"/>
          </a:xfrm>
          <a:prstGeom prst="rect">
            <a:avLst/>
          </a:prstGeom>
          <a:noFill/>
        </p:spPr>
      </p:pic>
      <p:pic>
        <p:nvPicPr>
          <p:cNvPr id="2050" name="Picture 2" descr="C:\Users\Metod_kabinet\Desktop\Игры по ИЗО\Для игр\Игра профессии\Проф для игры\imgonline-com-ua-Transparent-backgr-pp5SwSC8lv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2108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nt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 bwMode="auto">
          <a:xfrm rot="10800000">
            <a:off x="1907704" y="260648"/>
            <a:ext cx="7056784" cy="1080120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412776"/>
            <a:ext cx="7452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Начинаем работу с подготовки основы – это тёмное ночное небо. Для этого необходимо покрыть почти весь лист тёмной синей или фиолетовой краской. Альбомный лист можно расположить как горизонтально, так и вертикально.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4822" y="260648"/>
            <a:ext cx="6877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Рисуем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ночное небо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Содержимое 3" descr="IMG_20200504_182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653136"/>
            <a:ext cx="2904558" cy="194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5" descr="IMG_20200504_18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0839769">
            <a:off x="942340" y="4307804"/>
            <a:ext cx="2986284" cy="20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5" descr="IMG_20200504_183129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6660232" y="4149080"/>
            <a:ext cx="18508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200504_185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28540"/>
            <a:ext cx="4860032" cy="3729459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158234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Небо рисуем почти на весь лист. Лишь в самой нижней части листа оставляем место для линии домов, которую будем рисовать чёрной краской.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2" name="Содержимое 3" descr="IMG_20200504_190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8144" y="3212976"/>
            <a:ext cx="2441243" cy="337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IMG_20200504_19010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 bwMode="auto">
          <a:xfrm>
            <a:off x="4788024" y="2348880"/>
            <a:ext cx="3275856" cy="224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1412776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Старшим ребятам, можно предложить нарисовать несколько линий домов (используя палитру).</a:t>
            </a:r>
          </a:p>
          <a:p>
            <a:pPr marL="342900" indent="-342900" fontAlgn="base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2600" dirty="0">
              <a:solidFill>
                <a:srgbClr val="C00000"/>
              </a:solidFill>
              <a:latin typeface="Georgia" pitchFamily="18" charset="0"/>
            </a:endParaRP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348880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rgbClr val="C00000"/>
                </a:solidFill>
                <a:latin typeface="Georgia" pitchFamily="18" charset="0"/>
              </a:rPr>
              <a:t>Первая линия самая светлая (много белой и чуть-чуть синей краски)</a:t>
            </a:r>
          </a:p>
          <a:p>
            <a:pPr marL="342900" indent="-342900" fontAlgn="base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rgbClr val="C00000"/>
                </a:solidFill>
                <a:latin typeface="Georgia" pitchFamily="18" charset="0"/>
              </a:rPr>
              <a:t>Вторая линия немного темнее (чуть-чуть белой и  много синей краски)</a:t>
            </a:r>
          </a:p>
          <a:p>
            <a:pPr marL="342900" indent="-342900" fontAlgn="base"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ru-RU" sz="2600" dirty="0">
                <a:solidFill>
                  <a:srgbClr val="C00000"/>
                </a:solidFill>
                <a:latin typeface="Georgia" pitchFamily="18" charset="0"/>
              </a:rPr>
              <a:t>Третья линия черной краской.</a:t>
            </a:r>
            <a:endParaRPr lang="ru-RU" sz="2600" dirty="0"/>
          </a:p>
        </p:txBody>
      </p:sp>
      <p:pic>
        <p:nvPicPr>
          <p:cNvPr id="11" name="Содержимое 10" descr="IMG_20200504_19034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724128" y="4581128"/>
            <a:ext cx="3147408" cy="2088232"/>
          </a:xfrm>
        </p:spPr>
      </p:pic>
      <p:cxnSp>
        <p:nvCxnSpPr>
          <p:cNvPr id="15" name="Прямая со стрелкой 14"/>
          <p:cNvCxnSpPr/>
          <p:nvPr/>
        </p:nvCxnSpPr>
        <p:spPr bwMode="auto">
          <a:xfrm flipV="1">
            <a:off x="3923928" y="2852936"/>
            <a:ext cx="2376264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067944" y="3933056"/>
            <a:ext cx="2232248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3563888" y="6237312"/>
            <a:ext cx="2376264" cy="7200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20200504_19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91880" y="3573016"/>
            <a:ext cx="218863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9" descr="IMG_20200504_1903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581128"/>
            <a:ext cx="3076476" cy="2041170"/>
          </a:xfrm>
        </p:spPr>
      </p:pic>
      <p:pic>
        <p:nvPicPr>
          <p:cNvPr id="9" name="Содержимое 6" descr="IMG_20200504_1914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32072" y="4581128"/>
            <a:ext cx="313432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9512" y="1628800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Чем разнообразнее силуэты домов по высоте, по форме крыш, тем интереснее получится рисунок.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Малышам можно предложить простые фигуры (прямоугольные дома с треугольными крышами разной высоты)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nt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 bwMode="auto">
          <a:xfrm rot="10800000">
            <a:off x="1907704" y="260648"/>
            <a:ext cx="7056784" cy="1080120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0941" y="260648"/>
            <a:ext cx="5044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Рисуем контур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" name="Содержимое 3" descr="IMG_20200504_192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07904" y="3833664"/>
            <a:ext cx="208198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Содержимое 5" descr="IMG_20200504_193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4581128"/>
            <a:ext cx="29897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7" descr="IMG_20200504_194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4293096"/>
            <a:ext cx="3362468" cy="23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907704" y="1556792"/>
            <a:ext cx="723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Теперь тонкой кисточкой прорисовываем контур домов белой краской или смешивая белую краску с цветными (красной, зелёной, синей, жёлтой).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>
            <a:off x="2339752" y="3284984"/>
            <a:ext cx="1152128" cy="129614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IMG_20200504_193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4104456" cy="2917805"/>
          </a:xfrm>
        </p:spPr>
      </p:pic>
      <p:pic>
        <p:nvPicPr>
          <p:cNvPr id="12" name="Содержимое 9" descr="IMG_20200504_193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6136" y="1916832"/>
            <a:ext cx="296883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кругленный прямоугольник 13"/>
          <p:cNvSpPr/>
          <p:nvPr/>
        </p:nvSpPr>
        <p:spPr bwMode="auto">
          <a:xfrm rot="10800000">
            <a:off x="0" y="0"/>
            <a:ext cx="9144000" cy="1340768"/>
          </a:xfrm>
          <a:prstGeom prst="roundRect">
            <a:avLst/>
          </a:prstGeom>
          <a:gradFill>
            <a:gsLst>
              <a:gs pos="0">
                <a:srgbClr val="FFFF47">
                  <a:alpha val="2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88640"/>
            <a:ext cx="8637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Зажигаем свет в окошках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628800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>Рисуем свет в домах белой или смешивая белую с жёлтой краской, прикладывая кисть к листу.</a:t>
            </a:r>
            <a:endParaRPr lang="ru-RU" sz="2800" dirty="0">
              <a:solidFill>
                <a:schemeClr val="bg2"/>
              </a:solidFill>
              <a:latin typeface="Georgia" pitchFamily="18" charset="0"/>
            </a:endParaRPr>
          </a:p>
          <a:p>
            <a:pPr marL="342900" lvl="0" indent="-342900" algn="ctr" fontAlgn="base">
              <a:spcAft>
                <a:spcPct val="0"/>
              </a:spcAft>
              <a:defRPr/>
            </a:pPr>
            <a:r>
              <a:rPr lang="ru-RU" sz="2800" kern="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werpoint-template-24">
  <a:themeElements>
    <a:clrScheme name="">
      <a:dk1>
        <a:srgbClr val="333333"/>
      </a:dk1>
      <a:lt1>
        <a:srgbClr val="FFFFFF"/>
      </a:lt1>
      <a:dk2>
        <a:srgbClr val="333333"/>
      </a:dk2>
      <a:lt2>
        <a:srgbClr val="AC0000"/>
      </a:lt2>
      <a:accent1>
        <a:srgbClr val="DD0501"/>
      </a:accent1>
      <a:accent2>
        <a:srgbClr val="EF0500"/>
      </a:accent2>
      <a:accent3>
        <a:srgbClr val="FFFFFF"/>
      </a:accent3>
      <a:accent4>
        <a:srgbClr val="2A2A2A"/>
      </a:accent4>
      <a:accent5>
        <a:srgbClr val="EBAAAA"/>
      </a:accent5>
      <a:accent6>
        <a:srgbClr val="D90400"/>
      </a:accent6>
      <a:hlink>
        <a:srgbClr val="FF430C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powerpoint-template(4)</Template>
  <TotalTime>155</TotalTime>
  <Words>408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powerpoint-template-24</vt:lpstr>
      <vt:lpstr>Рисуем дома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дома</dc:title>
  <dc:creator>Metod_kabinet</dc:creator>
  <cp:lastModifiedBy>Metod_kabinet</cp:lastModifiedBy>
  <cp:revision>3</cp:revision>
  <dcterms:created xsi:type="dcterms:W3CDTF">2020-05-04T19:52:18Z</dcterms:created>
  <dcterms:modified xsi:type="dcterms:W3CDTF">2020-05-05T10:00:26Z</dcterms:modified>
</cp:coreProperties>
</file>