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9" r:id="rId3"/>
    <p:sldId id="266" r:id="rId4"/>
    <p:sldId id="267" r:id="rId5"/>
    <p:sldId id="268" r:id="rId6"/>
    <p:sldId id="260" r:id="rId7"/>
    <p:sldId id="264" r:id="rId8"/>
    <p:sldId id="269" r:id="rId9"/>
    <p:sldId id="270" r:id="rId10"/>
    <p:sldId id="271" r:id="rId11"/>
    <p:sldId id="272" r:id="rId12"/>
    <p:sldId id="273" r:id="rId13"/>
    <p:sldId id="274" r:id="rId14"/>
    <p:sldId id="27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800080"/>
    <a:srgbClr val="9D43A0"/>
    <a:srgbClr val="0000FF"/>
    <a:srgbClr val="FA8700"/>
    <a:srgbClr val="29123A"/>
    <a:srgbClr val="972B01"/>
    <a:srgbClr val="B94900"/>
    <a:srgbClr val="712703"/>
    <a:srgbClr val="923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33" autoAdjust="0"/>
  </p:normalViewPr>
  <p:slideViewPr>
    <p:cSldViewPr snapToGrid="0">
      <p:cViewPr varScale="1">
        <p:scale>
          <a:sx n="111" d="100"/>
          <a:sy n="111" d="100"/>
        </p:scale>
        <p:origin x="147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E83E5-0758-4439-896D-6202EEB88F4B}" type="datetimeFigureOut">
              <a:rPr lang="ru-RU" smtClean="0"/>
              <a:t>30.05.2024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8FA01-F8BF-4F83-80E7-0A5CE37CF87D}" type="slidenum">
              <a:rPr lang="ru-RU" smtClean="0"/>
              <a:t>‹#›</a:t>
            </a:fld>
            <a:endParaRPr lang="ru-RU"/>
          </a:p>
        </p:txBody>
      </p:sp>
    </p:spTree>
    <p:extLst>
      <p:ext uri="{BB962C8B-B14F-4D97-AF65-F5344CB8AC3E}">
        <p14:creationId xmlns:p14="http://schemas.microsoft.com/office/powerpoint/2010/main" val="422296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28FA01-F8BF-4F83-80E7-0A5CE37CF87D}" type="slidenum">
              <a:rPr lang="ru-RU" smtClean="0"/>
              <a:t>6</a:t>
            </a:fld>
            <a:endParaRPr lang="ru-RU"/>
          </a:p>
        </p:txBody>
      </p:sp>
    </p:spTree>
    <p:extLst>
      <p:ext uri="{BB962C8B-B14F-4D97-AF65-F5344CB8AC3E}">
        <p14:creationId xmlns:p14="http://schemas.microsoft.com/office/powerpoint/2010/main" val="313747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28FA01-F8BF-4F83-80E7-0A5CE37CF87D}"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313747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30.05.2024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30.05.2024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30.05.2024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30.05.2024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t>30.05.2024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t>30.05.2024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t>30.05.2024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t>30.05.2024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t>30.05.2024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30.05.2024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30.05.2024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t>30.05.2024</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541306" y="3331367"/>
            <a:ext cx="6309676" cy="2215991"/>
          </a:xfrm>
          <a:prstGeom prst="rect">
            <a:avLst/>
          </a:prstGeom>
        </p:spPr>
        <p:txBody>
          <a:bodyPr wrap="none">
            <a:spAutoFit/>
            <a:scene3d>
              <a:camera prst="orthographicFront"/>
              <a:lightRig rig="threePt" dir="t"/>
            </a:scene3d>
            <a:sp3d extrusionH="57150">
              <a:bevelT w="69850" h="69850" prst="divot"/>
            </a:sp3d>
          </a:bodyPr>
          <a:lstStyle/>
          <a:p>
            <a:pPr algn="ctr"/>
            <a:r>
              <a:rPr lang="ru-RU" sz="2400" b="1" dirty="0" smtClean="0">
                <a:ln w="19050">
                  <a:noFill/>
                </a:ln>
                <a:solidFill>
                  <a:srgbClr val="9D43A0"/>
                </a:solidFill>
                <a:effectLst>
                  <a:glow rad="101600">
                    <a:schemeClr val="bg1">
                      <a:alpha val="60000"/>
                    </a:schemeClr>
                  </a:glow>
                </a:effectLst>
                <a:latin typeface="Times New Roman" panose="02020603050405020304" pitchFamily="18" charset="0"/>
                <a:ea typeface="Tahoma" panose="020B0604030504040204" pitchFamily="34" charset="0"/>
                <a:cs typeface="Times New Roman" panose="02020603050405020304" pitchFamily="18" charset="0"/>
              </a:rPr>
              <a:t>Информация для родителей воспитанников</a:t>
            </a:r>
          </a:p>
          <a:p>
            <a:pPr algn="ctr"/>
            <a:r>
              <a:rPr lang="ru-RU" sz="2400" b="1" dirty="0" smtClean="0">
                <a:ln w="19050">
                  <a:noFill/>
                </a:ln>
                <a:solidFill>
                  <a:srgbClr val="9D43A0"/>
                </a:solidFill>
                <a:effectLst>
                  <a:glow rad="101600">
                    <a:schemeClr val="bg1">
                      <a:alpha val="60000"/>
                    </a:schemeClr>
                  </a:glow>
                </a:effectLst>
                <a:latin typeface="Times New Roman" panose="02020603050405020304" pitchFamily="18" charset="0"/>
                <a:ea typeface="Tahoma" panose="020B0604030504040204" pitchFamily="34" charset="0"/>
                <a:cs typeface="Times New Roman" panose="02020603050405020304" pitchFamily="18" charset="0"/>
              </a:rPr>
              <a:t> вновь поступающих в детский сад</a:t>
            </a:r>
          </a:p>
          <a:p>
            <a:pPr algn="ctr"/>
            <a:endParaRPr lang="ru-RU" sz="3600" b="1" dirty="0">
              <a:ln w="19050">
                <a:noFill/>
              </a:ln>
              <a:solidFill>
                <a:srgbClr val="9D43A0"/>
              </a:solidFill>
              <a:effectLst>
                <a:glow rad="101600">
                  <a:schemeClr val="bg1">
                    <a:alpha val="60000"/>
                  </a:schemeClr>
                </a:glow>
              </a:effectLst>
              <a:latin typeface="Times New Roman" panose="02020603050405020304" pitchFamily="18" charset="0"/>
              <a:ea typeface="Tahoma" panose="020B0604030504040204" pitchFamily="34" charset="0"/>
              <a:cs typeface="Times New Roman" panose="02020603050405020304" pitchFamily="18" charset="0"/>
            </a:endParaRPr>
          </a:p>
          <a:p>
            <a:pPr algn="ctr"/>
            <a:endParaRPr lang="ru-RU" sz="3600" b="1" dirty="0" smtClean="0">
              <a:ln w="19050">
                <a:noFill/>
              </a:ln>
              <a:solidFill>
                <a:srgbClr val="9D43A0"/>
              </a:solidFill>
              <a:effectLst>
                <a:glow rad="101600">
                  <a:schemeClr val="bg1">
                    <a:alpha val="60000"/>
                  </a:schemeClr>
                </a:glow>
              </a:effectLst>
              <a:latin typeface="Times New Roman" panose="02020603050405020304" pitchFamily="18" charset="0"/>
              <a:ea typeface="Tahoma" panose="020B0604030504040204" pitchFamily="34" charset="0"/>
              <a:cs typeface="Times New Roman" panose="02020603050405020304" pitchFamily="18" charset="0"/>
            </a:endParaRPr>
          </a:p>
          <a:p>
            <a:pPr algn="ctr"/>
            <a:r>
              <a:rPr lang="ru-RU" b="1" dirty="0" smtClean="0">
                <a:ln w="19050">
                  <a:noFill/>
                </a:ln>
                <a:effectLst>
                  <a:glow rad="101600">
                    <a:schemeClr val="bg1">
                      <a:alpha val="60000"/>
                    </a:schemeClr>
                  </a:glow>
                </a:effectLst>
                <a:latin typeface="Times New Roman" panose="02020603050405020304" pitchFamily="18" charset="0"/>
                <a:ea typeface="Tahoma" panose="020B0604030504040204" pitchFamily="34" charset="0"/>
                <a:cs typeface="Times New Roman" panose="02020603050405020304" pitchFamily="18" charset="0"/>
              </a:rPr>
              <a:t>2024г.</a:t>
            </a:r>
          </a:p>
        </p:txBody>
      </p:sp>
      <p:sp>
        <p:nvSpPr>
          <p:cNvPr id="5" name="Прямоугольник 4"/>
          <p:cNvSpPr/>
          <p:nvPr/>
        </p:nvSpPr>
        <p:spPr>
          <a:xfrm>
            <a:off x="1408175" y="277143"/>
            <a:ext cx="6327647" cy="830997"/>
          </a:xfrm>
          <a:prstGeom prst="rect">
            <a:avLst/>
          </a:prstGeom>
        </p:spPr>
        <p:txBody>
          <a:bodyPr wrap="square">
            <a:spAutoFit/>
          </a:bodyPr>
          <a:lstStyle/>
          <a:p>
            <a:pPr algn="ctr"/>
            <a:r>
              <a:rPr lang="ru-RU" sz="1600" dirty="0" smtClean="0">
                <a:latin typeface="FuturaDemiCTT" pitchFamily="2" charset="0"/>
                <a:ea typeface="Tahoma" panose="020B0604030504040204" pitchFamily="34" charset="0"/>
                <a:cs typeface="Gotham Pro" panose="02000503040000020004" pitchFamily="50" charset="0"/>
              </a:rPr>
              <a:t>Муниципальное казенное дошкольное образовательное </a:t>
            </a:r>
          </a:p>
          <a:p>
            <a:pPr algn="ctr"/>
            <a:r>
              <a:rPr lang="ru-RU" sz="1600" dirty="0" smtClean="0">
                <a:latin typeface="FuturaDemiCTT" pitchFamily="2" charset="0"/>
                <a:ea typeface="Tahoma" panose="020B0604030504040204" pitchFamily="34" charset="0"/>
                <a:cs typeface="Gotham Pro" panose="02000503040000020004" pitchFamily="50" charset="0"/>
              </a:rPr>
              <a:t>учреждение «Детский сад общеразвивающего вида с приоритетным осуществлением физического развития «Незабудка»</a:t>
            </a:r>
            <a:endParaRPr lang="ru-RU" sz="1600" dirty="0">
              <a:latin typeface="FuturaDemiCTT" pitchFamily="2" charset="0"/>
              <a:ea typeface="Tahoma" panose="020B0604030504040204" pitchFamily="34" charset="0"/>
              <a:cs typeface="Gotham Pro" panose="02000503040000020004" pitchFamily="50" charset="0"/>
            </a:endParaRPr>
          </a:p>
        </p:txBody>
      </p:sp>
      <p:pic>
        <p:nvPicPr>
          <p:cNvPr id="1026" name="Picture 2" descr="C:\Users\Наталья\Desktop\358_11_47_56_UMD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985" y="4450080"/>
            <a:ext cx="2734654" cy="22174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41306" y="1946469"/>
            <a:ext cx="619451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Добро пожаловать!</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9" name="Picture 5" descr="C:\Users\Наталья\Desktop\ДОКУМЕНТЫ нЕЗАБУДКА\lineechka-13.gif"/>
          <p:cNvPicPr>
            <a:picLocks noChangeAspect="1" noChangeArrowheads="1"/>
          </p:cNvPicPr>
          <p:nvPr/>
        </p:nvPicPr>
        <p:blipFill rotWithShape="1">
          <a:blip r:embed="rId4">
            <a:extLst>
              <a:ext uri="{28A0092B-C50C-407E-A947-70E740481C1C}">
                <a14:useLocalDpi xmlns:a14="http://schemas.microsoft.com/office/drawing/2010/main" val="0"/>
              </a:ext>
            </a:extLst>
          </a:blip>
          <a:srcRect l="65434"/>
          <a:stretch/>
        </p:blipFill>
        <p:spPr bwMode="auto">
          <a:xfrm rot="14601111">
            <a:off x="6640055" y="53697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6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12566" y="359931"/>
            <a:ext cx="7388352" cy="584775"/>
          </a:xfrm>
          <a:prstGeom prst="rect">
            <a:avLst/>
          </a:prstGeom>
        </p:spPr>
        <p:txBody>
          <a:bodyPr wrap="square">
            <a:spAutoFit/>
          </a:bodyPr>
          <a:lstStyle/>
          <a:p>
            <a:pPr algn="ctr"/>
            <a:r>
              <a:rPr lang="ru-RU" sz="32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Одежда для детского сада</a:t>
            </a:r>
            <a:endParaRPr lang="ru-RU" sz="32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sp>
        <p:nvSpPr>
          <p:cNvPr id="6" name="Объект 5"/>
          <p:cNvSpPr>
            <a:spLocks noGrp="1"/>
          </p:cNvSpPr>
          <p:nvPr>
            <p:ph idx="1"/>
          </p:nvPr>
        </p:nvSpPr>
        <p:spPr>
          <a:xfrm>
            <a:off x="1149095" y="1128348"/>
            <a:ext cx="6845807" cy="5468286"/>
          </a:xfrm>
        </p:spPr>
        <p:txBody>
          <a:bodyPr>
            <a:normAutofit/>
          </a:bodyPr>
          <a:lstStyle/>
          <a:p>
            <a:pPr marL="342900" lvl="0" indent="-342900" algn="just" fontAlgn="base">
              <a:lnSpc>
                <a:spcPct val="100000"/>
              </a:lnSpc>
              <a:spcBef>
                <a:spcPct val="20000"/>
              </a:spcBef>
              <a:spcAft>
                <a:spcPct val="0"/>
              </a:spcAft>
              <a:buNone/>
            </a:pPr>
            <a:r>
              <a:rPr lang="ru-RU" sz="1600" kern="0" dirty="0">
                <a:solidFill>
                  <a:srgbClr val="002060"/>
                </a:solidFill>
                <a:latin typeface="Times New Roman"/>
                <a:cs typeface="Times New Roman"/>
              </a:rPr>
              <a:t>Собирая ребенка в детский сад, подумайте о том, удобно ли ему будет одеваться самому, удобно ли будет его переодевать воспитателям, которые собирают на прогулку не только вашего ребенка, но и целую группу детей.</a:t>
            </a:r>
          </a:p>
          <a:p>
            <a:pPr marL="342900" lvl="0" indent="-342900" algn="just" fontAlgn="base">
              <a:lnSpc>
                <a:spcPct val="100000"/>
              </a:lnSpc>
              <a:spcBef>
                <a:spcPct val="20000"/>
              </a:spcBef>
              <a:spcAft>
                <a:spcPct val="0"/>
              </a:spcAft>
              <a:buFont typeface="Wingdings" pitchFamily="2" charset="2"/>
              <a:buChar char="Ø"/>
            </a:pPr>
            <a:r>
              <a:rPr lang="ru-RU" sz="1800" i="1" kern="0" dirty="0">
                <a:solidFill>
                  <a:srgbClr val="FF0000"/>
                </a:solidFill>
                <a:latin typeface="Times New Roman"/>
                <a:cs typeface="Times New Roman"/>
              </a:rPr>
              <a:t>Молнии и «липучки» удобнее, чем пуговицы.</a:t>
            </a:r>
          </a:p>
          <a:p>
            <a:pPr marL="342900" lvl="0" indent="-342900" algn="just" fontAlgn="base">
              <a:lnSpc>
                <a:spcPct val="100000"/>
              </a:lnSpc>
              <a:spcBef>
                <a:spcPct val="20000"/>
              </a:spcBef>
              <a:spcAft>
                <a:spcPct val="0"/>
              </a:spcAft>
              <a:buFont typeface="Wingdings" pitchFamily="2" charset="2"/>
              <a:buChar char="Ø"/>
            </a:pPr>
            <a:r>
              <a:rPr lang="ru-RU" sz="1800" i="1" kern="0" dirty="0">
                <a:solidFill>
                  <a:srgbClr val="FF0000"/>
                </a:solidFill>
                <a:latin typeface="Times New Roman"/>
                <a:cs typeface="Times New Roman"/>
              </a:rPr>
              <a:t>Вязанная манишка удобнее и надежнее, чем шарф,</a:t>
            </a:r>
          </a:p>
          <a:p>
            <a:pPr marL="342900" lvl="0" indent="-342900" algn="just" fontAlgn="base">
              <a:lnSpc>
                <a:spcPct val="100000"/>
              </a:lnSpc>
              <a:spcBef>
                <a:spcPct val="20000"/>
              </a:spcBef>
              <a:spcAft>
                <a:spcPct val="0"/>
              </a:spcAft>
              <a:buFont typeface="Wingdings" pitchFamily="2" charset="2"/>
              <a:buChar char="Ø"/>
            </a:pPr>
            <a:r>
              <a:rPr lang="ru-RU" sz="1800" i="1" kern="0" dirty="0">
                <a:solidFill>
                  <a:srgbClr val="FF0000"/>
                </a:solidFill>
                <a:latin typeface="Times New Roman"/>
                <a:cs typeface="Times New Roman"/>
              </a:rPr>
              <a:t>Рукавички, пришитые к резинке, не потеряются</a:t>
            </a:r>
          </a:p>
          <a:p>
            <a:pPr marL="342900" lvl="0" indent="-342900" algn="just" fontAlgn="base">
              <a:lnSpc>
                <a:spcPct val="100000"/>
              </a:lnSpc>
              <a:spcBef>
                <a:spcPct val="20000"/>
              </a:spcBef>
              <a:spcAft>
                <a:spcPct val="0"/>
              </a:spcAft>
              <a:buFont typeface="Wingdings" pitchFamily="2" charset="2"/>
              <a:buChar char="Ø"/>
            </a:pPr>
            <a:r>
              <a:rPr lang="ru-RU" sz="1800" i="1" kern="0" dirty="0">
                <a:solidFill>
                  <a:srgbClr val="FF0000"/>
                </a:solidFill>
                <a:latin typeface="Times New Roman"/>
                <a:cs typeface="Times New Roman"/>
              </a:rPr>
              <a:t>Шапочка – шлем плотно закроет уши. </a:t>
            </a:r>
          </a:p>
          <a:p>
            <a:pPr marL="342900" lvl="0" indent="-342900" algn="just" fontAlgn="base">
              <a:lnSpc>
                <a:spcPct val="100000"/>
              </a:lnSpc>
              <a:spcBef>
                <a:spcPct val="20000"/>
              </a:spcBef>
              <a:spcAft>
                <a:spcPct val="0"/>
              </a:spcAft>
              <a:buNone/>
            </a:pPr>
            <a:r>
              <a:rPr lang="ru-RU" sz="1600" kern="0" dirty="0">
                <a:solidFill>
                  <a:srgbClr val="002060"/>
                </a:solidFill>
                <a:latin typeface="Times New Roman"/>
                <a:cs typeface="Times New Roman"/>
              </a:rPr>
              <a:t>Одежда для пребывания в группе должна быть максимально удобной, не сковывающей движения ребенка.</a:t>
            </a:r>
          </a:p>
          <a:p>
            <a:pPr marL="342900" lvl="0" indent="-342900" algn="just" fontAlgn="base">
              <a:lnSpc>
                <a:spcPct val="100000"/>
              </a:lnSpc>
              <a:spcBef>
                <a:spcPct val="20000"/>
              </a:spcBef>
              <a:spcAft>
                <a:spcPct val="0"/>
              </a:spcAft>
              <a:buNone/>
            </a:pPr>
            <a:r>
              <a:rPr lang="ru-RU" sz="1800" b="1" kern="0" dirty="0">
                <a:solidFill>
                  <a:srgbClr val="FF0000"/>
                </a:solidFill>
                <a:latin typeface="Times New Roman"/>
                <a:cs typeface="Times New Roman"/>
              </a:rPr>
              <a:t>Не забудьте:</a:t>
            </a:r>
          </a:p>
          <a:p>
            <a:pPr marL="342900" lvl="0" indent="-342900" algn="just" fontAlgn="base">
              <a:lnSpc>
                <a:spcPct val="100000"/>
              </a:lnSpc>
              <a:spcBef>
                <a:spcPct val="20000"/>
              </a:spcBef>
              <a:spcAft>
                <a:spcPct val="0"/>
              </a:spcAft>
              <a:buNone/>
            </a:pPr>
            <a:r>
              <a:rPr lang="ru-RU" sz="1800" i="1" kern="0" dirty="0">
                <a:solidFill>
                  <a:srgbClr val="FF0000"/>
                </a:solidFill>
                <a:latin typeface="Times New Roman"/>
                <a:cs typeface="Times New Roman"/>
              </a:rPr>
              <a:t>Одежда и обувь должна быть </a:t>
            </a:r>
            <a:r>
              <a:rPr lang="ru-RU" sz="1800" i="1" kern="0" dirty="0" smtClean="0">
                <a:solidFill>
                  <a:srgbClr val="FF0000"/>
                </a:solidFill>
                <a:latin typeface="Times New Roman"/>
                <a:cs typeface="Times New Roman"/>
              </a:rPr>
              <a:t>промаркирована;</a:t>
            </a:r>
            <a:endParaRPr lang="ru-RU" sz="1800" i="1" kern="0" dirty="0">
              <a:solidFill>
                <a:srgbClr val="FF0000"/>
              </a:solidFill>
              <a:latin typeface="Times New Roman"/>
              <a:cs typeface="Times New Roman"/>
            </a:endParaRPr>
          </a:p>
          <a:p>
            <a:pPr marL="342900" lvl="0" indent="-342900" algn="just" fontAlgn="base">
              <a:lnSpc>
                <a:spcPct val="100000"/>
              </a:lnSpc>
              <a:spcBef>
                <a:spcPct val="20000"/>
              </a:spcBef>
              <a:spcAft>
                <a:spcPct val="0"/>
              </a:spcAft>
              <a:buNone/>
            </a:pPr>
            <a:r>
              <a:rPr lang="ru-RU" sz="1800" i="1" kern="0" dirty="0">
                <a:solidFill>
                  <a:srgbClr val="FF0000"/>
                </a:solidFill>
                <a:latin typeface="Times New Roman"/>
                <a:cs typeface="Times New Roman"/>
              </a:rPr>
              <a:t>В кабинке ребенка должна быть запасная </a:t>
            </a:r>
            <a:r>
              <a:rPr lang="ru-RU" sz="1800" i="1" kern="0" dirty="0" smtClean="0">
                <a:solidFill>
                  <a:srgbClr val="FF0000"/>
                </a:solidFill>
                <a:latin typeface="Times New Roman"/>
                <a:cs typeface="Times New Roman"/>
              </a:rPr>
              <a:t>одежда;</a:t>
            </a:r>
          </a:p>
          <a:p>
            <a:pPr marL="342900" lvl="0" indent="-342900" algn="just" fontAlgn="base">
              <a:lnSpc>
                <a:spcPct val="100000"/>
              </a:lnSpc>
              <a:spcBef>
                <a:spcPct val="20000"/>
              </a:spcBef>
              <a:spcAft>
                <a:spcPct val="0"/>
              </a:spcAft>
              <a:buNone/>
            </a:pPr>
            <a:r>
              <a:rPr lang="ru-RU" sz="1800" i="1" kern="0" dirty="0" smtClean="0">
                <a:solidFill>
                  <a:srgbClr val="FF0000"/>
                </a:solidFill>
                <a:latin typeface="Times New Roman"/>
                <a:cs typeface="Times New Roman"/>
              </a:rPr>
              <a:t>Одежда должна быть для помещения и для улицы отдельно;</a:t>
            </a:r>
            <a:endParaRPr lang="ru-RU" sz="1800" i="1" kern="0" dirty="0">
              <a:solidFill>
                <a:srgbClr val="FF0000"/>
              </a:solidFill>
              <a:latin typeface="Times New Roman"/>
              <a:cs typeface="Times New Roman"/>
            </a:endParaRPr>
          </a:p>
          <a:p>
            <a:pPr marL="342900" lvl="0" indent="-342900" algn="just" fontAlgn="base">
              <a:lnSpc>
                <a:spcPct val="100000"/>
              </a:lnSpc>
              <a:spcBef>
                <a:spcPct val="20000"/>
              </a:spcBef>
              <a:spcAft>
                <a:spcPct val="0"/>
              </a:spcAft>
              <a:buNone/>
            </a:pPr>
            <a:r>
              <a:rPr lang="ru-RU" sz="1800" i="1" kern="0" dirty="0">
                <a:solidFill>
                  <a:srgbClr val="FF0000"/>
                </a:solidFill>
                <a:latin typeface="Times New Roman"/>
                <a:cs typeface="Times New Roman"/>
              </a:rPr>
              <a:t>На одежде ребенка (для прогулки и для пребывания в группе) должен быть карман, а в кармане – чистый носовой платок .</a:t>
            </a: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94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12566" y="359931"/>
            <a:ext cx="7388352" cy="954107"/>
          </a:xfrm>
          <a:prstGeom prst="rect">
            <a:avLst/>
          </a:prstGeom>
        </p:spPr>
        <p:txBody>
          <a:bodyPr wrap="square">
            <a:spAutoFit/>
          </a:bodyPr>
          <a:lstStyle/>
          <a:p>
            <a:pPr algn="ctr"/>
            <a:r>
              <a:rPr lang="ru-RU" sz="28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Профилактика </a:t>
            </a:r>
          </a:p>
          <a:p>
            <a:pPr algn="ctr"/>
            <a:r>
              <a:rPr lang="ru-RU" sz="28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психоэмоционального напряжения</a:t>
            </a:r>
            <a:endParaRPr lang="ru-RU" sz="28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sp>
        <p:nvSpPr>
          <p:cNvPr id="6" name="Объект 5"/>
          <p:cNvSpPr>
            <a:spLocks noGrp="1"/>
          </p:cNvSpPr>
          <p:nvPr>
            <p:ph idx="1"/>
          </p:nvPr>
        </p:nvSpPr>
        <p:spPr>
          <a:xfrm>
            <a:off x="1149095" y="1484726"/>
            <a:ext cx="6845807" cy="5282596"/>
          </a:xfrm>
        </p:spPr>
        <p:txBody>
          <a:bodyPr>
            <a:normAutofit/>
          </a:bodyPr>
          <a:lstStyle/>
          <a:p>
            <a:pPr lvl="1" fontAlgn="base">
              <a:lnSpc>
                <a:spcPct val="100000"/>
              </a:lnSpc>
              <a:spcBef>
                <a:spcPct val="20000"/>
              </a:spcBef>
              <a:spcAft>
                <a:spcPct val="0"/>
              </a:spcAft>
              <a:buFont typeface="Wingdings" panose="05000000000000000000" pitchFamily="2" charset="2"/>
              <a:buChar char="Ø"/>
            </a:pPr>
            <a:r>
              <a:rPr lang="ru-RU" sz="1800" i="1" kern="0" dirty="0">
                <a:solidFill>
                  <a:srgbClr val="002060"/>
                </a:solidFill>
                <a:latin typeface="Times New Roman"/>
                <a:cs typeface="Times New Roman"/>
              </a:rPr>
              <a:t>По возможности расширять круг общения с незнакомыми людьми, вызывать положительное отношение к ним</a:t>
            </a:r>
            <a:r>
              <a:rPr lang="ru-RU" sz="1800" i="1" kern="0" dirty="0" smtClean="0">
                <a:solidFill>
                  <a:srgbClr val="002060"/>
                </a:solidFill>
                <a:latin typeface="Times New Roman"/>
                <a:cs typeface="Times New Roman"/>
              </a:rPr>
              <a:t>.</a:t>
            </a:r>
          </a:p>
          <a:p>
            <a:pPr lvl="1" fontAlgn="base">
              <a:lnSpc>
                <a:spcPct val="100000"/>
              </a:lnSpc>
              <a:spcBef>
                <a:spcPct val="20000"/>
              </a:spcBef>
              <a:spcAft>
                <a:spcPct val="0"/>
              </a:spcAft>
              <a:buFont typeface="Wingdings" panose="05000000000000000000" pitchFamily="2" charset="2"/>
              <a:buChar char="Ø"/>
            </a:pPr>
            <a:r>
              <a:rPr lang="ru-RU" sz="1800" b="1" i="1" kern="0" dirty="0">
                <a:solidFill>
                  <a:srgbClr val="002060"/>
                </a:solidFill>
                <a:latin typeface="Times New Roman"/>
                <a:cs typeface="Times New Roman"/>
              </a:rPr>
              <a:t>Приучать к самообслуживанию.</a:t>
            </a:r>
          </a:p>
          <a:p>
            <a:pPr lvl="1" fontAlgn="base">
              <a:lnSpc>
                <a:spcPct val="100000"/>
              </a:lnSpc>
              <a:spcBef>
                <a:spcPct val="20000"/>
              </a:spcBef>
              <a:spcAft>
                <a:spcPct val="0"/>
              </a:spcAft>
              <a:buFont typeface="Wingdings" panose="05000000000000000000" pitchFamily="2" charset="2"/>
              <a:buChar char="Ø"/>
            </a:pPr>
            <a:r>
              <a:rPr lang="ru-RU" sz="1800" i="1" kern="0" dirty="0">
                <a:solidFill>
                  <a:srgbClr val="002060"/>
                </a:solidFill>
                <a:latin typeface="Times New Roman"/>
                <a:cs typeface="Times New Roman"/>
              </a:rPr>
              <a:t>Учить обращаться к другому человеку</a:t>
            </a:r>
            <a:r>
              <a:rPr lang="ru-RU" sz="1800" i="1" kern="0" dirty="0" smtClean="0">
                <a:solidFill>
                  <a:srgbClr val="002060"/>
                </a:solidFill>
                <a:latin typeface="Times New Roman"/>
                <a:cs typeface="Times New Roman"/>
              </a:rPr>
              <a:t>.</a:t>
            </a:r>
          </a:p>
          <a:p>
            <a:pPr lvl="1" fontAlgn="base">
              <a:lnSpc>
                <a:spcPct val="100000"/>
              </a:lnSpc>
              <a:spcBef>
                <a:spcPct val="20000"/>
              </a:spcBef>
              <a:spcAft>
                <a:spcPct val="0"/>
              </a:spcAft>
              <a:buFont typeface="Wingdings" panose="05000000000000000000" pitchFamily="2" charset="2"/>
              <a:buChar char="Ø"/>
            </a:pPr>
            <a:r>
              <a:rPr lang="ru-RU" sz="1800" i="1" kern="0" dirty="0">
                <a:solidFill>
                  <a:srgbClr val="002060"/>
                </a:solidFill>
                <a:latin typeface="Times New Roman"/>
                <a:cs typeface="Times New Roman"/>
              </a:rPr>
              <a:t>В</a:t>
            </a:r>
            <a:r>
              <a:rPr lang="ru-RU" sz="1800" i="1" kern="0" dirty="0" smtClean="0">
                <a:solidFill>
                  <a:srgbClr val="002060"/>
                </a:solidFill>
                <a:latin typeface="Times New Roman"/>
                <a:cs typeface="Times New Roman"/>
              </a:rPr>
              <a:t>овлекать </a:t>
            </a:r>
            <a:r>
              <a:rPr lang="ru-RU" sz="1800" i="1" kern="0" dirty="0">
                <a:solidFill>
                  <a:srgbClr val="002060"/>
                </a:solidFill>
                <a:latin typeface="Times New Roman"/>
                <a:cs typeface="Times New Roman"/>
              </a:rPr>
              <a:t>ребенка в совместную игру.</a:t>
            </a:r>
          </a:p>
          <a:p>
            <a:pPr lvl="1" fontAlgn="base">
              <a:lnSpc>
                <a:spcPct val="100000"/>
              </a:lnSpc>
              <a:spcBef>
                <a:spcPct val="20000"/>
              </a:spcBef>
              <a:spcAft>
                <a:spcPct val="0"/>
              </a:spcAft>
              <a:buFont typeface="Wingdings" panose="05000000000000000000" pitchFamily="2" charset="2"/>
              <a:buChar char="Ø"/>
            </a:pPr>
            <a:r>
              <a:rPr lang="ru-RU" sz="1800" i="1" kern="0" dirty="0" smtClean="0">
                <a:solidFill>
                  <a:srgbClr val="002060"/>
                </a:solidFill>
                <a:latin typeface="Times New Roman"/>
                <a:cs typeface="Times New Roman"/>
              </a:rPr>
              <a:t>Не </a:t>
            </a:r>
            <a:r>
              <a:rPr lang="ru-RU" sz="1800" i="1" kern="0" dirty="0">
                <a:solidFill>
                  <a:srgbClr val="002060"/>
                </a:solidFill>
                <a:latin typeface="Times New Roman"/>
                <a:cs typeface="Times New Roman"/>
              </a:rPr>
              <a:t>допускать высказываний сожаления о том, что приходиться отдавать ребенка в детский сад.</a:t>
            </a:r>
          </a:p>
          <a:p>
            <a:pPr marL="742950" lvl="1" indent="-285750" fontAlgn="base">
              <a:lnSpc>
                <a:spcPct val="100000"/>
              </a:lnSpc>
              <a:spcBef>
                <a:spcPct val="20000"/>
              </a:spcBef>
              <a:spcAft>
                <a:spcPct val="0"/>
              </a:spcAft>
              <a:buFontTx/>
              <a:buChar char="–"/>
            </a:pPr>
            <a:endParaRPr lang="ru-RU" sz="1600" i="1" kern="0" dirty="0">
              <a:solidFill>
                <a:srgbClr val="002060"/>
              </a:solidFill>
              <a:latin typeface="Times New Roman"/>
              <a:cs typeface="Times New Roman"/>
            </a:endParaRPr>
          </a:p>
          <a:p>
            <a:pPr marL="342900" lvl="0" indent="-342900" algn="just" fontAlgn="base">
              <a:lnSpc>
                <a:spcPct val="100000"/>
              </a:lnSpc>
              <a:spcBef>
                <a:spcPct val="20000"/>
              </a:spcBef>
              <a:spcAft>
                <a:spcPct val="0"/>
              </a:spcAft>
              <a:buNone/>
            </a:pPr>
            <a:r>
              <a:rPr lang="ru-RU" sz="1800" kern="0" dirty="0">
                <a:solidFill>
                  <a:srgbClr val="002060"/>
                </a:solidFill>
                <a:latin typeface="Times New Roman"/>
                <a:cs typeface="Times New Roman"/>
              </a:rPr>
              <a:t>      Постепенно подготавливайте ребенка к изменениям, которые произойдут в его жизни. Расскажите ему, что такое детский сад и зачем туда ходят дети. Объясните, что сад для ребенка – это показатель взросления. Постарайтесь заинтересовать его происходящим в детском саду. Расскажите, что у него появятся новые </a:t>
            </a:r>
            <a:r>
              <a:rPr lang="ru-RU" sz="1800" kern="0" dirty="0" smtClean="0">
                <a:solidFill>
                  <a:srgbClr val="002060"/>
                </a:solidFill>
                <a:latin typeface="Times New Roman"/>
                <a:cs typeface="Times New Roman"/>
              </a:rPr>
              <a:t>друзья, новые </a:t>
            </a:r>
            <a:r>
              <a:rPr lang="ru-RU" sz="1800" kern="0" dirty="0">
                <a:solidFill>
                  <a:srgbClr val="002060"/>
                </a:solidFill>
                <a:latin typeface="Times New Roman"/>
                <a:cs typeface="Times New Roman"/>
              </a:rPr>
              <a:t>интересные занятия</a:t>
            </a:r>
            <a:r>
              <a:rPr lang="ru-RU" sz="1800" kern="0" dirty="0" smtClean="0">
                <a:solidFill>
                  <a:srgbClr val="002060"/>
                </a:solidFill>
                <a:latin typeface="Times New Roman"/>
                <a:cs typeface="Times New Roman"/>
              </a:rPr>
              <a:t>, </a:t>
            </a:r>
            <a:r>
              <a:rPr lang="ru-RU" sz="1800" kern="0" dirty="0">
                <a:solidFill>
                  <a:srgbClr val="002060"/>
                </a:solidFill>
                <a:latin typeface="Times New Roman"/>
                <a:cs typeface="Times New Roman"/>
              </a:rPr>
              <a:t>много </a:t>
            </a:r>
            <a:r>
              <a:rPr lang="ru-RU" sz="1800" kern="0" dirty="0" smtClean="0">
                <a:solidFill>
                  <a:srgbClr val="002060"/>
                </a:solidFill>
                <a:latin typeface="Times New Roman"/>
                <a:cs typeface="Times New Roman"/>
              </a:rPr>
              <a:t>разных игрушек</a:t>
            </a:r>
            <a:r>
              <a:rPr lang="ru-RU" sz="1800" kern="0" dirty="0">
                <a:solidFill>
                  <a:srgbClr val="002060"/>
                </a:solidFill>
                <a:latin typeface="Times New Roman"/>
                <a:cs typeface="Times New Roman"/>
              </a:rPr>
              <a:t>. </a:t>
            </a: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549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77823" y="621541"/>
            <a:ext cx="7388352" cy="523220"/>
          </a:xfrm>
          <a:prstGeom prst="rect">
            <a:avLst/>
          </a:prstGeom>
        </p:spPr>
        <p:txBody>
          <a:bodyPr wrap="square">
            <a:spAutoFit/>
          </a:bodyPr>
          <a:lstStyle/>
          <a:p>
            <a:pPr algn="ctr"/>
            <a:r>
              <a:rPr lang="ru-RU" sz="28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Организация периода адаптации</a:t>
            </a:r>
            <a:endParaRPr lang="ru-RU" sz="28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sp>
        <p:nvSpPr>
          <p:cNvPr id="6" name="Объект 5"/>
          <p:cNvSpPr>
            <a:spLocks noGrp="1"/>
          </p:cNvSpPr>
          <p:nvPr>
            <p:ph idx="1"/>
          </p:nvPr>
        </p:nvSpPr>
        <p:spPr>
          <a:xfrm>
            <a:off x="1149095" y="1255776"/>
            <a:ext cx="6845807" cy="5511546"/>
          </a:xfrm>
        </p:spPr>
        <p:txBody>
          <a:bodyPr>
            <a:normAutofit/>
          </a:bodyPr>
          <a:lstStyle/>
          <a:p>
            <a:pPr marL="342900" lvl="0" indent="-342900" fontAlgn="base">
              <a:lnSpc>
                <a:spcPct val="100000"/>
              </a:lnSpc>
              <a:spcBef>
                <a:spcPct val="20000"/>
              </a:spcBef>
              <a:spcAft>
                <a:spcPct val="0"/>
              </a:spcAft>
              <a:buNone/>
            </a:pPr>
            <a:r>
              <a:rPr lang="ru-RU" sz="1800" b="1" kern="0" dirty="0">
                <a:solidFill>
                  <a:srgbClr val="002060"/>
                </a:solidFill>
                <a:latin typeface="Times New Roman"/>
                <a:cs typeface="Times New Roman"/>
              </a:rPr>
              <a:t>Детям всех возрастов, впервые поступающим в детский сад, рекомендуется укороченное время пребывания в ДОУ</a:t>
            </a:r>
            <a:r>
              <a:rPr lang="ru-RU" sz="1800" b="1" kern="0" dirty="0" smtClean="0">
                <a:solidFill>
                  <a:srgbClr val="002060"/>
                </a:solidFill>
                <a:latin typeface="Times New Roman"/>
                <a:cs typeface="Times New Roman"/>
              </a:rPr>
              <a:t>.</a:t>
            </a:r>
            <a:endParaRPr lang="ru-RU" sz="1800" b="1" kern="0" dirty="0">
              <a:solidFill>
                <a:srgbClr val="002060"/>
              </a:solidFill>
              <a:latin typeface="Times New Roman"/>
              <a:cs typeface="Times New Roman"/>
            </a:endParaRPr>
          </a:p>
          <a:p>
            <a:pPr marL="342900" lvl="0" indent="-342900" fontAlgn="base">
              <a:lnSpc>
                <a:spcPct val="100000"/>
              </a:lnSpc>
              <a:spcBef>
                <a:spcPct val="20000"/>
              </a:spcBef>
              <a:spcAft>
                <a:spcPct val="0"/>
              </a:spcAft>
              <a:buFontTx/>
              <a:buChar char="•"/>
            </a:pPr>
            <a:r>
              <a:rPr lang="ru-RU" sz="1800" i="1" kern="0" dirty="0">
                <a:solidFill>
                  <a:srgbClr val="002060"/>
                </a:solidFill>
                <a:latin typeface="Times New Roman"/>
                <a:cs typeface="Times New Roman"/>
              </a:rPr>
              <a:t>На первой неделе адаптации к ДОУ ребенок остается в детском саду на 2 часа.</a:t>
            </a:r>
          </a:p>
          <a:p>
            <a:pPr marL="342900" lvl="0" indent="-342900" fontAlgn="base">
              <a:lnSpc>
                <a:spcPct val="100000"/>
              </a:lnSpc>
              <a:spcBef>
                <a:spcPct val="20000"/>
              </a:spcBef>
              <a:spcAft>
                <a:spcPct val="0"/>
              </a:spcAft>
              <a:buFontTx/>
              <a:buChar char="•"/>
            </a:pPr>
            <a:r>
              <a:rPr lang="ru-RU" sz="1800" i="1" kern="0" dirty="0" smtClean="0">
                <a:solidFill>
                  <a:srgbClr val="002060"/>
                </a:solidFill>
                <a:latin typeface="Times New Roman"/>
                <a:cs typeface="Times New Roman"/>
              </a:rPr>
              <a:t>На второй неделе </a:t>
            </a:r>
            <a:r>
              <a:rPr lang="ru-RU" sz="1800" i="1" kern="0" dirty="0">
                <a:solidFill>
                  <a:srgbClr val="002060"/>
                </a:solidFill>
                <a:latin typeface="Times New Roman"/>
                <a:cs typeface="Times New Roman"/>
              </a:rPr>
              <a:t>ребенок обедает в детском саду.</a:t>
            </a:r>
          </a:p>
          <a:p>
            <a:pPr marL="342900" lvl="0" indent="-342900" fontAlgn="base">
              <a:lnSpc>
                <a:spcPct val="100000"/>
              </a:lnSpc>
              <a:spcBef>
                <a:spcPct val="20000"/>
              </a:spcBef>
              <a:spcAft>
                <a:spcPct val="0"/>
              </a:spcAft>
              <a:buFontTx/>
              <a:buChar char="•"/>
            </a:pPr>
            <a:r>
              <a:rPr lang="ru-RU" sz="1800" i="1" kern="0" dirty="0">
                <a:solidFill>
                  <a:srgbClr val="002060"/>
                </a:solidFill>
                <a:latin typeface="Times New Roman"/>
                <a:cs typeface="Times New Roman"/>
              </a:rPr>
              <a:t>На </a:t>
            </a:r>
            <a:r>
              <a:rPr lang="ru-RU" sz="1800" i="1" kern="0" dirty="0" smtClean="0">
                <a:solidFill>
                  <a:srgbClr val="002060"/>
                </a:solidFill>
                <a:latin typeface="Times New Roman"/>
                <a:cs typeface="Times New Roman"/>
              </a:rPr>
              <a:t>третьей </a:t>
            </a:r>
            <a:r>
              <a:rPr lang="ru-RU" sz="1800" i="1" kern="0" dirty="0">
                <a:solidFill>
                  <a:srgbClr val="002060"/>
                </a:solidFill>
                <a:latin typeface="Times New Roman"/>
                <a:cs typeface="Times New Roman"/>
              </a:rPr>
              <a:t>неделе ребенок остается на «тихий час»</a:t>
            </a:r>
          </a:p>
          <a:p>
            <a:pPr marL="342900" lvl="0" indent="-342900" fontAlgn="base">
              <a:lnSpc>
                <a:spcPct val="100000"/>
              </a:lnSpc>
              <a:spcBef>
                <a:spcPct val="20000"/>
              </a:spcBef>
              <a:spcAft>
                <a:spcPct val="0"/>
              </a:spcAft>
              <a:buFontTx/>
              <a:buChar char="•"/>
            </a:pPr>
            <a:r>
              <a:rPr lang="ru-RU" sz="1800" i="1" kern="0" dirty="0">
                <a:solidFill>
                  <a:srgbClr val="002060"/>
                </a:solidFill>
                <a:latin typeface="Times New Roman"/>
                <a:cs typeface="Times New Roman"/>
              </a:rPr>
              <a:t>На </a:t>
            </a:r>
            <a:r>
              <a:rPr lang="ru-RU" sz="1800" i="1" kern="0" dirty="0" smtClean="0">
                <a:solidFill>
                  <a:srgbClr val="002060"/>
                </a:solidFill>
                <a:latin typeface="Times New Roman"/>
                <a:cs typeface="Times New Roman"/>
              </a:rPr>
              <a:t>четвертой </a:t>
            </a:r>
            <a:r>
              <a:rPr lang="ru-RU" sz="1800" i="1" kern="0" dirty="0">
                <a:solidFill>
                  <a:srgbClr val="002060"/>
                </a:solidFill>
                <a:latin typeface="Times New Roman"/>
                <a:cs typeface="Times New Roman"/>
              </a:rPr>
              <a:t>неделе ребенок может остаться на полный день</a:t>
            </a:r>
            <a:r>
              <a:rPr lang="ru-RU" sz="1800" i="1" kern="0" dirty="0" smtClean="0">
                <a:solidFill>
                  <a:srgbClr val="002060"/>
                </a:solidFill>
                <a:latin typeface="Times New Roman"/>
                <a:cs typeface="Times New Roman"/>
              </a:rPr>
              <a:t>.</a:t>
            </a:r>
          </a:p>
          <a:p>
            <a:pPr marL="0" lvl="0" indent="0" fontAlgn="base">
              <a:lnSpc>
                <a:spcPct val="100000"/>
              </a:lnSpc>
              <a:spcBef>
                <a:spcPct val="20000"/>
              </a:spcBef>
              <a:spcAft>
                <a:spcPct val="0"/>
              </a:spcAft>
              <a:buNone/>
            </a:pPr>
            <a:r>
              <a:rPr lang="ru-RU" sz="1800" kern="0" dirty="0" smtClean="0">
                <a:solidFill>
                  <a:srgbClr val="002060"/>
                </a:solidFill>
                <a:latin typeface="Times New Roman"/>
                <a:cs typeface="Times New Roman"/>
              </a:rPr>
              <a:t>При благоприятном течении адаптации сроки  пребывания в ДОУ меняются.</a:t>
            </a:r>
            <a:endParaRPr lang="ru-RU" sz="1800" kern="0" dirty="0">
              <a:solidFill>
                <a:srgbClr val="002060"/>
              </a:solidFill>
              <a:latin typeface="Times New Roman"/>
              <a:cs typeface="Times New Roman"/>
            </a:endParaRPr>
          </a:p>
          <a:p>
            <a:pPr marL="342900" lvl="0" indent="-342900" fontAlgn="base">
              <a:lnSpc>
                <a:spcPct val="100000"/>
              </a:lnSpc>
              <a:spcBef>
                <a:spcPct val="20000"/>
              </a:spcBef>
              <a:spcAft>
                <a:spcPct val="0"/>
              </a:spcAft>
              <a:buNone/>
            </a:pPr>
            <a:r>
              <a:rPr lang="ru-RU" kern="0" dirty="0" smtClean="0">
                <a:solidFill>
                  <a:srgbClr val="002060"/>
                </a:solidFill>
                <a:latin typeface="Times New Roman"/>
                <a:cs typeface="Times New Roman"/>
              </a:rPr>
              <a:t>Однако, не </a:t>
            </a:r>
            <a:r>
              <a:rPr lang="ru-RU" kern="0" dirty="0">
                <a:solidFill>
                  <a:srgbClr val="002060"/>
                </a:solidFill>
                <a:latin typeface="Times New Roman"/>
                <a:cs typeface="Times New Roman"/>
              </a:rPr>
              <a:t>старайтесь форсировать события: воспитатели подскажут вам, когда ребенка можно оставить до обеда, а затем и на дневной сон.</a:t>
            </a: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0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77823" y="621541"/>
            <a:ext cx="7388352" cy="523220"/>
          </a:xfrm>
          <a:prstGeom prst="rect">
            <a:avLst/>
          </a:prstGeom>
        </p:spPr>
        <p:txBody>
          <a:bodyPr wrap="square">
            <a:spAutoFit/>
          </a:bodyPr>
          <a:lstStyle/>
          <a:p>
            <a:pPr algn="ctr"/>
            <a:r>
              <a:rPr lang="ru-RU" sz="28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Особенности адаптационного периода</a:t>
            </a:r>
            <a:endParaRPr lang="ru-RU" sz="28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sp>
        <p:nvSpPr>
          <p:cNvPr id="6" name="Объект 5"/>
          <p:cNvSpPr>
            <a:spLocks noGrp="1"/>
          </p:cNvSpPr>
          <p:nvPr>
            <p:ph idx="1"/>
          </p:nvPr>
        </p:nvSpPr>
        <p:spPr>
          <a:xfrm>
            <a:off x="877823" y="1255776"/>
            <a:ext cx="7388352" cy="5511546"/>
          </a:xfrm>
        </p:spPr>
        <p:txBody>
          <a:bodyPr>
            <a:normAutofit/>
          </a:bodyPr>
          <a:lstStyle/>
          <a:p>
            <a:pPr lvl="0" fontAlgn="base">
              <a:lnSpc>
                <a:spcPct val="100000"/>
              </a:lnSpc>
              <a:spcBef>
                <a:spcPct val="20000"/>
              </a:spcBef>
              <a:spcAft>
                <a:spcPct val="0"/>
              </a:spcAft>
              <a:buFont typeface="Wingdings" panose="05000000000000000000" pitchFamily="2" charset="2"/>
              <a:buChar char="Ø"/>
            </a:pPr>
            <a:r>
              <a:rPr lang="ru-RU" sz="1600" b="1" kern="0" dirty="0">
                <a:solidFill>
                  <a:srgbClr val="002060"/>
                </a:solidFill>
                <a:latin typeface="Times New Roman"/>
                <a:cs typeface="Times New Roman"/>
              </a:rPr>
              <a:t>Высокий уровень </a:t>
            </a:r>
            <a:r>
              <a:rPr lang="ru-RU" sz="1600" b="1" kern="0" dirty="0" err="1">
                <a:solidFill>
                  <a:srgbClr val="002060"/>
                </a:solidFill>
                <a:latin typeface="Times New Roman"/>
                <a:cs typeface="Times New Roman"/>
              </a:rPr>
              <a:t>адаптированности</a:t>
            </a:r>
            <a:r>
              <a:rPr lang="ru-RU" sz="1600" b="1" kern="0" dirty="0">
                <a:solidFill>
                  <a:srgbClr val="002060"/>
                </a:solidFill>
                <a:latin typeface="Times New Roman"/>
                <a:cs typeface="Times New Roman"/>
              </a:rPr>
              <a:t> </a:t>
            </a:r>
            <a:r>
              <a:rPr lang="ru-RU" sz="1600" i="1" kern="0" dirty="0">
                <a:solidFill>
                  <a:srgbClr val="002060"/>
                </a:solidFill>
                <a:latin typeface="Times New Roman"/>
                <a:cs typeface="Times New Roman"/>
              </a:rPr>
              <a:t>– у ребенка преобладает радостное или устойчивое – спокойное эмоциональное состояние. Он активно контактирует со взрослыми, детьми, окружающими предметами, быстро адаптируется к новым условиям (незнакомый взрослый, новое помещение, общение с группой сверстников).</a:t>
            </a:r>
          </a:p>
          <a:p>
            <a:pPr lvl="0" fontAlgn="base">
              <a:lnSpc>
                <a:spcPct val="100000"/>
              </a:lnSpc>
              <a:spcBef>
                <a:spcPct val="20000"/>
              </a:spcBef>
              <a:spcAft>
                <a:spcPct val="0"/>
              </a:spcAft>
              <a:buFont typeface="Wingdings" panose="05000000000000000000" pitchFamily="2" charset="2"/>
              <a:buChar char="Ø"/>
            </a:pPr>
            <a:r>
              <a:rPr lang="ru-RU" sz="1600" b="1" kern="0" dirty="0">
                <a:solidFill>
                  <a:srgbClr val="002060"/>
                </a:solidFill>
                <a:latin typeface="Times New Roman"/>
                <a:cs typeface="Times New Roman"/>
              </a:rPr>
              <a:t>Средний уровень </a:t>
            </a:r>
            <a:r>
              <a:rPr lang="ru-RU" sz="1600" b="1" kern="0" dirty="0" err="1">
                <a:solidFill>
                  <a:srgbClr val="002060"/>
                </a:solidFill>
                <a:latin typeface="Times New Roman"/>
                <a:cs typeface="Times New Roman"/>
              </a:rPr>
              <a:t>адаптированности</a:t>
            </a:r>
            <a:r>
              <a:rPr lang="ru-RU" sz="1600" kern="0" dirty="0">
                <a:solidFill>
                  <a:srgbClr val="002060"/>
                </a:solidFill>
                <a:latin typeface="Times New Roman"/>
                <a:cs typeface="Times New Roman"/>
              </a:rPr>
              <a:t> </a:t>
            </a:r>
            <a:r>
              <a:rPr lang="ru-RU" sz="1600" i="1" kern="0" dirty="0">
                <a:solidFill>
                  <a:srgbClr val="002060"/>
                </a:solidFill>
                <a:latin typeface="Times New Roman"/>
                <a:cs typeface="Times New Roman"/>
              </a:rPr>
              <a:t>– эмоциональное состояние ребенка нестабильно: новый раздражитель влечет возврат к отрицательным эмоциональным реакциям. Однако при эмоциональной поддержке взрослого ребенок проявляет познавательную и поведенческую активность, легче адаптируется к новой ситуации.</a:t>
            </a:r>
          </a:p>
          <a:p>
            <a:pPr lvl="0" fontAlgn="base">
              <a:lnSpc>
                <a:spcPct val="100000"/>
              </a:lnSpc>
              <a:spcBef>
                <a:spcPct val="20000"/>
              </a:spcBef>
              <a:spcAft>
                <a:spcPct val="0"/>
              </a:spcAft>
              <a:buFont typeface="Wingdings" panose="05000000000000000000" pitchFamily="2" charset="2"/>
              <a:buChar char="Ø"/>
            </a:pPr>
            <a:r>
              <a:rPr lang="ru-RU" sz="1600" b="1" kern="0" dirty="0">
                <a:solidFill>
                  <a:srgbClr val="002060"/>
                </a:solidFill>
                <a:latin typeface="Times New Roman"/>
                <a:cs typeface="Times New Roman"/>
              </a:rPr>
              <a:t>Низкий уровень </a:t>
            </a:r>
            <a:r>
              <a:rPr lang="ru-RU" sz="1600" b="1" kern="0" dirty="0" err="1">
                <a:solidFill>
                  <a:srgbClr val="002060"/>
                </a:solidFill>
                <a:latin typeface="Times New Roman"/>
                <a:cs typeface="Times New Roman"/>
              </a:rPr>
              <a:t>адаптированности</a:t>
            </a:r>
            <a:r>
              <a:rPr lang="ru-RU" sz="1600" kern="0" dirty="0">
                <a:solidFill>
                  <a:srgbClr val="002060"/>
                </a:solidFill>
                <a:latin typeface="Times New Roman"/>
                <a:cs typeface="Times New Roman"/>
              </a:rPr>
              <a:t> </a:t>
            </a:r>
            <a:r>
              <a:rPr lang="ru-RU" sz="1600" i="1" kern="0" dirty="0">
                <a:solidFill>
                  <a:srgbClr val="002060"/>
                </a:solidFill>
                <a:latin typeface="Times New Roman"/>
                <a:cs typeface="Times New Roman"/>
              </a:rPr>
              <a:t>– у ребенка преобладают агрессивно – разрушительные реакции, направленные на выход из ситуации (двигательный протест, агрессивные действия), активное эмоциональное состояние (плач, негодующий крик), либо отсутствует активность, инициативность при более или менее выраженных отрицательных реакциях (тихий плач, хныканье, отказ от активных движений, отсутствие попыток  к сопротивлению, пассивное подчинение, подавленность, напряженность). </a:t>
            </a:r>
          </a:p>
          <a:p>
            <a:pPr lvl="0" fontAlgn="base">
              <a:lnSpc>
                <a:spcPct val="100000"/>
              </a:lnSpc>
              <a:spcBef>
                <a:spcPct val="20000"/>
              </a:spcBef>
              <a:spcAft>
                <a:spcPct val="0"/>
              </a:spcAft>
              <a:buFont typeface="Wingdings" panose="05000000000000000000" pitchFamily="2" charset="2"/>
              <a:buChar char="Ø"/>
            </a:pPr>
            <a:r>
              <a:rPr lang="ru-RU" sz="1600" kern="0" dirty="0">
                <a:solidFill>
                  <a:srgbClr val="FF0000"/>
                </a:solidFill>
                <a:latin typeface="Times New Roman"/>
                <a:cs typeface="Times New Roman"/>
              </a:rPr>
              <a:t>При тяжелой адаптации правильнее прекратить посещение детского сада. </a:t>
            </a:r>
          </a:p>
          <a:p>
            <a:pPr marL="0" indent="0">
              <a:buNone/>
            </a:pP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3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Наталья\Desktop\358_11_47_56_UMD0-3.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t="13450" b="3088"/>
          <a:stretch/>
        </p:blipFill>
        <p:spPr bwMode="auto">
          <a:xfrm>
            <a:off x="608842" y="2243219"/>
            <a:ext cx="7926313" cy="4614779"/>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0"/>
          </a:effectLst>
          <a:extLst/>
        </p:spPr>
      </p:pic>
      <p:sp>
        <p:nvSpPr>
          <p:cNvPr id="3" name="Прямоугольник 2"/>
          <p:cNvSpPr/>
          <p:nvPr/>
        </p:nvSpPr>
        <p:spPr>
          <a:xfrm>
            <a:off x="892691" y="710108"/>
            <a:ext cx="5699760" cy="3416320"/>
          </a:xfrm>
          <a:prstGeom prst="rect">
            <a:avLst/>
          </a:prstGeom>
        </p:spPr>
        <p:txBody>
          <a:bodyPr wrap="square">
            <a:spAutoFit/>
          </a:bodyPr>
          <a:lstStyle/>
          <a:p>
            <a:pPr lvl="0" algn="ctr"/>
            <a:r>
              <a:rPr lang="ru-RU" sz="5400" b="1" cap="all" dirty="0">
                <a:ln w="0"/>
                <a:solidFill>
                  <a:schemeClr val="accent4">
                    <a:lumMod val="60000"/>
                    <a:lumOff val="40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Улыбнитесь, </a:t>
            </a:r>
          </a:p>
          <a:p>
            <a:pPr lvl="0" algn="ctr"/>
            <a:r>
              <a:rPr lang="ru-RU" sz="5400" b="1" cap="all"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вы пришли </a:t>
            </a:r>
          </a:p>
          <a:p>
            <a:pPr lvl="0" algn="ctr"/>
            <a:r>
              <a:rPr lang="ru-RU" sz="5400" b="1" cap="all"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в детский сад!</a:t>
            </a:r>
          </a:p>
        </p:txBody>
      </p:sp>
    </p:spTree>
    <p:extLst>
      <p:ext uri="{BB962C8B-B14F-4D97-AF65-F5344CB8AC3E}">
        <p14:creationId xmlns:p14="http://schemas.microsoft.com/office/powerpoint/2010/main" val="246658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914790" y="1154235"/>
            <a:ext cx="6485754" cy="4939814"/>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МКДОУ «Детский сад «Незабудка» функционирует с 1996 года;</a:t>
            </a:r>
          </a:p>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ДОУ имеет лицензию на осуществление образовательной деятельности;</a:t>
            </a:r>
          </a:p>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В 2008 году ДОУ прошло аттестацию и государственную аккредитацию  и получило статус - Общеразвивающего вида с приоритетным осуществлением физического развития;</a:t>
            </a:r>
          </a:p>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В ДОУ с нового учебного года будет функционировать 13 возрастных групп: 1 группа раннего возраста, 2 младшие группы, 3 средние группы, 3  старшие группы, 3 подготовительные группы, 1 группа кратковременного пребывания;</a:t>
            </a:r>
          </a:p>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В ДОУ имеется: музыкальный зал, спортивный зал, бассейн, логопедический кабинет, кабинет педагога-психолога, медицинский блок;</a:t>
            </a:r>
          </a:p>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Образовательную деятельность осуществляют: 22 воспитателя, 3 музыкальных руководителя, 2 инструктора по физической культуре;</a:t>
            </a:r>
          </a:p>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Коррекционно-развивающую деятельность осуществляют: педагог-психолог, учитель-логопед.</a:t>
            </a:r>
          </a:p>
        </p:txBody>
      </p:sp>
      <p:sp>
        <p:nvSpPr>
          <p:cNvPr id="5" name="Прямоугольник 4"/>
          <p:cNvSpPr/>
          <p:nvPr/>
        </p:nvSpPr>
        <p:spPr>
          <a:xfrm>
            <a:off x="2206950" y="520124"/>
            <a:ext cx="4730097" cy="553998"/>
          </a:xfrm>
          <a:prstGeom prst="rect">
            <a:avLst/>
          </a:prstGeom>
        </p:spPr>
        <p:txBody>
          <a:bodyPr wrap="square">
            <a:spAutoFit/>
          </a:bodyPr>
          <a:lstStyle/>
          <a:p>
            <a:pPr lvl="0" algn="ctr"/>
            <a:r>
              <a:rPr lang="ru-RU" sz="3000" b="1" dirty="0" smtClean="0">
                <a:ln w="9525">
                  <a:noFill/>
                </a:ln>
                <a:solidFill>
                  <a:srgbClr val="9D43A0"/>
                </a:solidFill>
                <a:latin typeface="FuturisXC" panose="04000500000000000000" pitchFamily="82" charset="0"/>
                <a:ea typeface="Tahoma" panose="020B0604030504040204" pitchFamily="34" charset="0"/>
                <a:cs typeface="Gotham Pro" panose="02000503040000020004" pitchFamily="50" charset="0"/>
              </a:rPr>
              <a:t>Общая характеристика</a:t>
            </a:r>
            <a:endParaRPr lang="ru-RU" sz="3000" b="1" dirty="0">
              <a:ln w="9525">
                <a:noFill/>
              </a:ln>
              <a:solidFill>
                <a:srgbClr val="9D43A0"/>
              </a:solidFill>
              <a:latin typeface="FuturisXC" panose="04000500000000000000" pitchFamily="82" charset="0"/>
              <a:ea typeface="Tahoma" panose="020B0604030504040204" pitchFamily="34" charset="0"/>
              <a:cs typeface="Gotham Pro" panose="02000503040000020004" pitchFamily="50"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83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109864" y="576756"/>
            <a:ext cx="6790552" cy="830997"/>
          </a:xfrm>
          <a:prstGeom prst="rect">
            <a:avLst/>
          </a:prstGeom>
        </p:spPr>
        <p:txBody>
          <a:bodyPr wrap="square">
            <a:spAutoFit/>
          </a:bodyPr>
          <a:lstStyle/>
          <a:p>
            <a:pPr algn="ctr"/>
            <a:r>
              <a:rPr lang="ru-RU" sz="24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Лицензия</a:t>
            </a:r>
          </a:p>
          <a:p>
            <a:pPr algn="ctr"/>
            <a:r>
              <a:rPr lang="ru-RU" sz="2400"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на осуществление образовательной деятельности</a:t>
            </a:r>
            <a:endParaRPr lang="ru-RU" sz="24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pic>
        <p:nvPicPr>
          <p:cNvPr id="5" name="Picture 2" descr="C:\Users\Наталья\Desktop\358_11_47_56_UMD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751" y="4488942"/>
            <a:ext cx="2590615" cy="22174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Наталья\Desktop\ДОКУМЕНТЫ нЕЗАБУДКА\лицензия0002.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15424">
            <a:off x="3599546" y="1980155"/>
            <a:ext cx="2581021" cy="3549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Наталья\Desktop\ДОКУМЕНТЫ нЕЗАБУДКА\лицензия0003 — копия.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41505">
            <a:off x="5760817" y="1801077"/>
            <a:ext cx="2264439" cy="31179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Наталья\Desktop\ДОКУМЕНТЫ нЕЗАБУДКА\лицензия0001.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10391" y="1739857"/>
            <a:ext cx="2904912" cy="399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0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12566" y="359931"/>
            <a:ext cx="7388352" cy="1077218"/>
          </a:xfrm>
          <a:prstGeom prst="rect">
            <a:avLst/>
          </a:prstGeom>
        </p:spPr>
        <p:txBody>
          <a:bodyPr wrap="square">
            <a:spAutoFit/>
          </a:bodyPr>
          <a:lstStyle/>
          <a:p>
            <a:pPr algn="ctr"/>
            <a:r>
              <a:rPr lang="ru-RU" sz="32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Знакомимся</a:t>
            </a:r>
          </a:p>
          <a:p>
            <a:pPr algn="ctr"/>
            <a:r>
              <a:rPr lang="ru-RU" sz="32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 с нормативными документами ДОУ</a:t>
            </a:r>
            <a:endParaRPr lang="ru-RU" sz="32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pic>
        <p:nvPicPr>
          <p:cNvPr id="5" name="Picture 2" descr="C:\Users\Наталья\Desktop\358_11_47_56_UMD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2471" y="4706112"/>
            <a:ext cx="2336895" cy="20002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idx="1"/>
          </p:nvPr>
        </p:nvSpPr>
        <p:spPr>
          <a:xfrm>
            <a:off x="877824" y="1606169"/>
            <a:ext cx="7637526" cy="4477640"/>
          </a:xfrm>
        </p:spPr>
        <p:txBody>
          <a:bodyPr>
            <a:normAutofit fontScale="85000" lnSpcReduction="10000"/>
          </a:bodyPr>
          <a:lstStyle/>
          <a:p>
            <a:pPr marL="0" indent="0">
              <a:buNone/>
            </a:pPr>
            <a:r>
              <a:rPr lang="ru-RU" sz="2200" i="1" dirty="0" smtClean="0">
                <a:solidFill>
                  <a:srgbClr val="002060"/>
                </a:solidFill>
                <a:latin typeface="Times New Roman" panose="02020603050405020304" pitchFamily="18" charset="0"/>
                <a:cs typeface="Times New Roman" panose="02020603050405020304" pitchFamily="18" charset="0"/>
              </a:rPr>
              <a:t>на официальном сайте образовательной организации по адресу: </a:t>
            </a:r>
            <a:r>
              <a:rPr lang="en-US" sz="2200" b="1" dirty="0" smtClean="0">
                <a:solidFill>
                  <a:srgbClr val="FF0000"/>
                </a:solidFill>
                <a:latin typeface="Times New Roman" panose="02020603050405020304" pitchFamily="18" charset="0"/>
                <a:cs typeface="Times New Roman" panose="02020603050405020304" pitchFamily="18" charset="0"/>
              </a:rPr>
              <a:t>nezabudka.russia-sad.ru</a:t>
            </a:r>
            <a:endParaRPr lang="ru-RU" sz="22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ru-RU" sz="2200" b="1" dirty="0" smtClean="0">
                <a:solidFill>
                  <a:srgbClr val="FF0000"/>
                </a:solidFill>
                <a:latin typeface="Times New Roman" panose="02020603050405020304" pitchFamily="18" charset="0"/>
                <a:cs typeface="Times New Roman" panose="02020603050405020304" pitchFamily="18" charset="0"/>
              </a:rPr>
              <a:t>Раздел          </a:t>
            </a:r>
            <a:r>
              <a:rPr lang="ru-RU" sz="2200" b="1" dirty="0" smtClean="0">
                <a:solidFill>
                  <a:srgbClr val="002060"/>
                </a:solidFill>
                <a:latin typeface="Times New Roman" panose="02020603050405020304" pitchFamily="18" charset="0"/>
                <a:cs typeface="Times New Roman" panose="02020603050405020304" pitchFamily="18" charset="0"/>
              </a:rPr>
              <a:t>Основные сведения об ОО          Документы</a:t>
            </a:r>
            <a:endParaRPr lang="en-US" sz="22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2400" i="1" dirty="0" smtClean="0">
                <a:solidFill>
                  <a:srgbClr val="002060"/>
                </a:solidFill>
                <a:latin typeface="Times New Roman" panose="02020603050405020304" pitchFamily="18" charset="0"/>
                <a:cs typeface="Times New Roman" panose="02020603050405020304" pitchFamily="18" charset="0"/>
              </a:rPr>
              <a:t>Устав</a:t>
            </a:r>
          </a:p>
          <a:p>
            <a:pPr marL="0" indent="0">
              <a:buNone/>
            </a:pPr>
            <a:r>
              <a:rPr lang="ru-RU" sz="2400" i="1" dirty="0" smtClean="0">
                <a:solidFill>
                  <a:srgbClr val="002060"/>
                </a:solidFill>
                <a:latin typeface="Times New Roman" panose="02020603050405020304" pitchFamily="18" charset="0"/>
                <a:cs typeface="Times New Roman" panose="02020603050405020304" pitchFamily="18" charset="0"/>
              </a:rPr>
              <a:t>Правила приема на обучение </a:t>
            </a:r>
          </a:p>
          <a:p>
            <a:pPr marL="0" indent="0">
              <a:buNone/>
            </a:pPr>
            <a:r>
              <a:rPr lang="ru-RU" sz="2400" i="1" dirty="0" smtClean="0">
                <a:solidFill>
                  <a:srgbClr val="002060"/>
                </a:solidFill>
                <a:latin typeface="Times New Roman" panose="02020603050405020304" pitchFamily="18" charset="0"/>
                <a:cs typeface="Times New Roman" panose="02020603050405020304" pitchFamily="18" charset="0"/>
              </a:rPr>
              <a:t>Правила внутреннего распорядка воспитанников</a:t>
            </a:r>
          </a:p>
          <a:p>
            <a:pPr marL="0" indent="0">
              <a:buNone/>
            </a:pPr>
            <a:r>
              <a:rPr lang="ru-RU" sz="2400" i="1" dirty="0" smtClean="0">
                <a:solidFill>
                  <a:srgbClr val="002060"/>
                </a:solidFill>
                <a:latin typeface="Times New Roman" panose="02020603050405020304" pitchFamily="18" charset="0"/>
                <a:cs typeface="Times New Roman" panose="02020603050405020304" pitchFamily="18" charset="0"/>
              </a:rPr>
              <a:t>Постановление об установлении размера родительской платы</a:t>
            </a:r>
          </a:p>
          <a:p>
            <a:pPr marL="0" lvl="0" indent="0">
              <a:buNone/>
            </a:pPr>
            <a:r>
              <a:rPr lang="ru-RU" sz="2200" b="1" dirty="0">
                <a:solidFill>
                  <a:srgbClr val="FF0000"/>
                </a:solidFill>
                <a:latin typeface="Times New Roman" panose="02020603050405020304" pitchFamily="18" charset="0"/>
                <a:cs typeface="Times New Roman" panose="02020603050405020304" pitchFamily="18" charset="0"/>
              </a:rPr>
              <a:t>Раздел         </a:t>
            </a:r>
            <a:r>
              <a:rPr lang="ru-RU" sz="2200" b="1" dirty="0" smtClean="0">
                <a:solidFill>
                  <a:srgbClr val="FF0000"/>
                </a:solidFill>
                <a:latin typeface="Times New Roman" panose="02020603050405020304" pitchFamily="18" charset="0"/>
                <a:cs typeface="Times New Roman" panose="02020603050405020304" pitchFamily="18" charset="0"/>
              </a:rPr>
              <a:t> </a:t>
            </a:r>
            <a:r>
              <a:rPr lang="ru-RU" sz="2200" b="1" dirty="0" smtClean="0">
                <a:solidFill>
                  <a:srgbClr val="002060"/>
                </a:solidFill>
                <a:latin typeface="Times New Roman" panose="02020603050405020304" pitchFamily="18" charset="0"/>
                <a:cs typeface="Times New Roman" panose="02020603050405020304" pitchFamily="18" charset="0"/>
              </a:rPr>
              <a:t>Родителям</a:t>
            </a:r>
            <a:endParaRPr lang="en-US" sz="2200" b="1" dirty="0">
              <a:solidFill>
                <a:srgbClr val="002060"/>
              </a:solidFill>
              <a:latin typeface="Times New Roman" panose="02020603050405020304" pitchFamily="18" charset="0"/>
              <a:cs typeface="Times New Roman" panose="02020603050405020304" pitchFamily="18" charset="0"/>
            </a:endParaRPr>
          </a:p>
          <a:p>
            <a:pPr marL="0" indent="0">
              <a:buNone/>
            </a:pPr>
            <a:r>
              <a:rPr lang="ru-RU" sz="2400" i="1" dirty="0" smtClean="0">
                <a:solidFill>
                  <a:srgbClr val="002060"/>
                </a:solidFill>
                <a:latin typeface="Times New Roman" panose="02020603050405020304" pitchFamily="18" charset="0"/>
                <a:cs typeface="Times New Roman" panose="02020603050405020304" pitchFamily="18" charset="0"/>
              </a:rPr>
              <a:t>Договор об образовании по образовательным программам с родителями (законными представителями)</a:t>
            </a:r>
          </a:p>
          <a:p>
            <a:pPr marL="0" lvl="0" indent="0">
              <a:buNone/>
            </a:pPr>
            <a:r>
              <a:rPr lang="ru-RU" sz="2200" b="1" dirty="0">
                <a:solidFill>
                  <a:srgbClr val="FF0000"/>
                </a:solidFill>
                <a:latin typeface="Times New Roman" panose="02020603050405020304" pitchFamily="18" charset="0"/>
                <a:cs typeface="Times New Roman" panose="02020603050405020304" pitchFamily="18" charset="0"/>
              </a:rPr>
              <a:t>Раздел          </a:t>
            </a:r>
            <a:r>
              <a:rPr lang="ru-RU" sz="2200" b="1" dirty="0">
                <a:solidFill>
                  <a:srgbClr val="002060"/>
                </a:solidFill>
                <a:latin typeface="Times New Roman" panose="02020603050405020304" pitchFamily="18" charset="0"/>
                <a:cs typeface="Times New Roman" panose="02020603050405020304" pitchFamily="18" charset="0"/>
              </a:rPr>
              <a:t>Основные сведения об ОО          </a:t>
            </a:r>
            <a:r>
              <a:rPr lang="ru-RU" sz="2200" b="1" dirty="0" smtClean="0">
                <a:solidFill>
                  <a:srgbClr val="002060"/>
                </a:solidFill>
                <a:latin typeface="Times New Roman" panose="02020603050405020304" pitchFamily="18" charset="0"/>
                <a:cs typeface="Times New Roman" panose="02020603050405020304" pitchFamily="18" charset="0"/>
              </a:rPr>
              <a:t>Образование</a:t>
            </a:r>
            <a:endParaRPr lang="en-US" sz="2200" b="1" dirty="0">
              <a:solidFill>
                <a:srgbClr val="002060"/>
              </a:solidFill>
              <a:latin typeface="Times New Roman" panose="02020603050405020304" pitchFamily="18" charset="0"/>
              <a:cs typeface="Times New Roman" panose="02020603050405020304" pitchFamily="18" charset="0"/>
            </a:endParaRPr>
          </a:p>
          <a:p>
            <a:pPr marL="0" indent="0">
              <a:buNone/>
            </a:pPr>
            <a:r>
              <a:rPr lang="ru-RU" sz="2400" i="1" dirty="0" smtClean="0">
                <a:solidFill>
                  <a:srgbClr val="002060"/>
                </a:solidFill>
                <a:latin typeface="Times New Roman" panose="02020603050405020304" pitchFamily="18" charset="0"/>
                <a:cs typeface="Times New Roman" panose="02020603050405020304" pitchFamily="18" charset="0"/>
              </a:rPr>
              <a:t>Образовательная программа  дошкольного </a:t>
            </a:r>
          </a:p>
          <a:p>
            <a:pPr marL="0" indent="0">
              <a:buNone/>
            </a:pPr>
            <a:r>
              <a:rPr lang="ru-RU" sz="2400" i="1" dirty="0">
                <a:solidFill>
                  <a:srgbClr val="002060"/>
                </a:solidFill>
                <a:latin typeface="Times New Roman" panose="02020603050405020304" pitchFamily="18" charset="0"/>
                <a:cs typeface="Times New Roman" panose="02020603050405020304" pitchFamily="18" charset="0"/>
              </a:rPr>
              <a:t> </a:t>
            </a:r>
            <a:r>
              <a:rPr lang="ru-RU" sz="2400" i="1" dirty="0" smtClean="0">
                <a:solidFill>
                  <a:srgbClr val="002060"/>
                </a:solidFill>
                <a:latin typeface="Times New Roman" panose="02020603050405020304" pitchFamily="18" charset="0"/>
                <a:cs typeface="Times New Roman" panose="02020603050405020304" pitchFamily="18" charset="0"/>
              </a:rPr>
              <a:t>     образования МКДОУ «Детский сад «Незабудка»</a:t>
            </a: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1782318" y="2248662"/>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5250942" y="2246376"/>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1786128" y="5045202"/>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1782318" y="4065270"/>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5250942" y="5043678"/>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6260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12566" y="359931"/>
            <a:ext cx="7388352" cy="584775"/>
          </a:xfrm>
          <a:prstGeom prst="rect">
            <a:avLst/>
          </a:prstGeom>
        </p:spPr>
        <p:txBody>
          <a:bodyPr wrap="square">
            <a:spAutoFit/>
          </a:bodyPr>
          <a:lstStyle/>
          <a:p>
            <a:pPr algn="ctr"/>
            <a:r>
              <a:rPr lang="ru-RU" sz="32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Документы в ДОУ</a:t>
            </a:r>
            <a:endParaRPr lang="ru-RU" sz="32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pic>
        <p:nvPicPr>
          <p:cNvPr id="5" name="Picture 2" descr="C:\Users\Наталья\Desktop\358_11_47_56_UMD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2464" y="4742688"/>
            <a:ext cx="2054166" cy="18539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idx="1"/>
          </p:nvPr>
        </p:nvSpPr>
        <p:spPr>
          <a:xfrm>
            <a:off x="1194815" y="944706"/>
            <a:ext cx="6845807" cy="5468286"/>
          </a:xfrm>
        </p:spPr>
        <p:txBody>
          <a:bodyPr>
            <a:normAutofit fontScale="92500" lnSpcReduction="20000"/>
          </a:bodyPr>
          <a:lstStyle/>
          <a:p>
            <a:pPr marL="342900" lvl="0" indent="-342900" fontAlgn="base">
              <a:lnSpc>
                <a:spcPct val="100000"/>
              </a:lnSpc>
              <a:spcBef>
                <a:spcPct val="20000"/>
              </a:spcBef>
              <a:spcAft>
                <a:spcPct val="0"/>
              </a:spcAft>
              <a:buNone/>
            </a:pPr>
            <a:r>
              <a:rPr lang="ru-RU" sz="2000" i="1" kern="0" dirty="0">
                <a:solidFill>
                  <a:srgbClr val="002060"/>
                </a:solidFill>
                <a:latin typeface="Times New Roman"/>
                <a:cs typeface="Times New Roman"/>
              </a:rPr>
              <a:t>При поступлении в детский сад необходимо  предоставить следующие документы:</a:t>
            </a:r>
          </a:p>
          <a:p>
            <a:pPr marL="342900" lvl="0" indent="-342900" fontAlgn="base">
              <a:lnSpc>
                <a:spcPct val="100000"/>
              </a:lnSpc>
              <a:spcBef>
                <a:spcPct val="20000"/>
              </a:spcBef>
              <a:spcAft>
                <a:spcPct val="0"/>
              </a:spcAft>
              <a:buFontTx/>
              <a:buChar char="•"/>
            </a:pPr>
            <a:r>
              <a:rPr lang="ru-RU" sz="2000" b="1" u="sng" kern="0" dirty="0">
                <a:solidFill>
                  <a:srgbClr val="002060"/>
                </a:solidFill>
                <a:latin typeface="Times New Roman"/>
                <a:cs typeface="Times New Roman"/>
              </a:rPr>
              <a:t>Медицинская карта, </a:t>
            </a:r>
            <a:r>
              <a:rPr lang="ru-RU" sz="2000" kern="0" dirty="0">
                <a:solidFill>
                  <a:srgbClr val="002060"/>
                </a:solidFill>
                <a:latin typeface="Times New Roman"/>
                <a:cs typeface="Times New Roman"/>
              </a:rPr>
              <a:t>которая оформляется в детской </a:t>
            </a:r>
            <a:r>
              <a:rPr lang="ru-RU" sz="2000" kern="0" dirty="0" smtClean="0">
                <a:solidFill>
                  <a:srgbClr val="002060"/>
                </a:solidFill>
                <a:latin typeface="Times New Roman"/>
                <a:cs typeface="Times New Roman"/>
              </a:rPr>
              <a:t>поликлинике по месту жительства. </a:t>
            </a:r>
            <a:r>
              <a:rPr lang="ru-RU" sz="2000" kern="0" dirty="0">
                <a:solidFill>
                  <a:srgbClr val="002060"/>
                </a:solidFill>
                <a:latin typeface="Times New Roman"/>
                <a:cs typeface="Times New Roman"/>
              </a:rPr>
              <a:t> </a:t>
            </a:r>
            <a:endParaRPr lang="ru-RU" sz="2000" kern="0" dirty="0" smtClean="0">
              <a:solidFill>
                <a:srgbClr val="002060"/>
              </a:solidFill>
              <a:latin typeface="Times New Roman"/>
              <a:cs typeface="Times New Roman"/>
            </a:endParaRPr>
          </a:p>
          <a:p>
            <a:pPr marL="342900" lvl="0" indent="-342900" fontAlgn="base">
              <a:lnSpc>
                <a:spcPct val="100000"/>
              </a:lnSpc>
              <a:spcBef>
                <a:spcPct val="20000"/>
              </a:spcBef>
              <a:spcAft>
                <a:spcPct val="0"/>
              </a:spcAft>
              <a:buFontTx/>
              <a:buChar char="•"/>
            </a:pPr>
            <a:r>
              <a:rPr lang="ru-RU" sz="2000" kern="0" dirty="0" smtClean="0">
                <a:solidFill>
                  <a:srgbClr val="002060"/>
                </a:solidFill>
                <a:latin typeface="Times New Roman"/>
                <a:cs typeface="Times New Roman"/>
              </a:rPr>
              <a:t>сертификат </a:t>
            </a:r>
            <a:r>
              <a:rPr lang="ru-RU" sz="2000" kern="0" dirty="0">
                <a:solidFill>
                  <a:srgbClr val="002060"/>
                </a:solidFill>
                <a:latin typeface="Times New Roman"/>
                <a:cs typeface="Times New Roman"/>
              </a:rPr>
              <a:t>о профилактических </a:t>
            </a:r>
            <a:r>
              <a:rPr lang="ru-RU" sz="2000" kern="0" dirty="0" smtClean="0">
                <a:solidFill>
                  <a:srgbClr val="002060"/>
                </a:solidFill>
                <a:latin typeface="Times New Roman"/>
                <a:cs typeface="Times New Roman"/>
              </a:rPr>
              <a:t>прививках.</a:t>
            </a:r>
            <a:endParaRPr lang="ru-RU" sz="2000" kern="0" dirty="0">
              <a:solidFill>
                <a:srgbClr val="002060"/>
              </a:solidFill>
              <a:latin typeface="Times New Roman"/>
              <a:cs typeface="Times New Roman"/>
            </a:endParaRPr>
          </a:p>
          <a:p>
            <a:pPr marL="0" lvl="0" indent="0" fontAlgn="base">
              <a:lnSpc>
                <a:spcPct val="100000"/>
              </a:lnSpc>
              <a:spcBef>
                <a:spcPct val="20000"/>
              </a:spcBef>
              <a:spcAft>
                <a:spcPct val="0"/>
              </a:spcAft>
              <a:buNone/>
            </a:pPr>
            <a:r>
              <a:rPr lang="ru-RU" sz="2000" i="1" kern="0" dirty="0" smtClean="0">
                <a:solidFill>
                  <a:srgbClr val="002060"/>
                </a:solidFill>
                <a:latin typeface="Times New Roman"/>
                <a:cs typeface="Times New Roman"/>
              </a:rPr>
              <a:t>На </a:t>
            </a:r>
            <a:r>
              <a:rPr lang="ru-RU" sz="2000" i="1" kern="0" dirty="0">
                <a:solidFill>
                  <a:srgbClr val="002060"/>
                </a:solidFill>
                <a:latin typeface="Times New Roman"/>
                <a:cs typeface="Times New Roman"/>
              </a:rPr>
              <a:t>каждого ребенка в </a:t>
            </a:r>
            <a:r>
              <a:rPr lang="ru-RU" sz="2000" i="1" kern="0" dirty="0" smtClean="0">
                <a:solidFill>
                  <a:srgbClr val="002060"/>
                </a:solidFill>
                <a:latin typeface="Times New Roman"/>
                <a:cs typeface="Times New Roman"/>
              </a:rPr>
              <a:t>ДОУ </a:t>
            </a:r>
            <a:r>
              <a:rPr lang="ru-RU" sz="2000" i="1" kern="0" dirty="0">
                <a:solidFill>
                  <a:srgbClr val="002060"/>
                </a:solidFill>
                <a:latin typeface="Times New Roman"/>
                <a:cs typeface="Times New Roman"/>
              </a:rPr>
              <a:t>формируется личное дело воспитанника, содержащее следующие документы:</a:t>
            </a:r>
          </a:p>
          <a:p>
            <a:pPr lvl="0" fontAlgn="base">
              <a:lnSpc>
                <a:spcPct val="10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заявление </a:t>
            </a:r>
            <a:r>
              <a:rPr lang="ru-RU" sz="2000" b="1" kern="0" dirty="0">
                <a:solidFill>
                  <a:srgbClr val="002060"/>
                </a:solidFill>
                <a:latin typeface="Times New Roman"/>
                <a:cs typeface="Times New Roman"/>
              </a:rPr>
              <a:t>о приеме ребенка </a:t>
            </a:r>
            <a:r>
              <a:rPr lang="ru-RU" sz="2000" kern="0" dirty="0">
                <a:solidFill>
                  <a:srgbClr val="002060"/>
                </a:solidFill>
                <a:latin typeface="Times New Roman"/>
                <a:cs typeface="Times New Roman"/>
              </a:rPr>
              <a:t>в  </a:t>
            </a:r>
            <a:r>
              <a:rPr lang="ru-RU" sz="2000" kern="0" dirty="0" smtClean="0">
                <a:solidFill>
                  <a:srgbClr val="002060"/>
                </a:solidFill>
                <a:latin typeface="Times New Roman"/>
                <a:cs typeface="Times New Roman"/>
              </a:rPr>
              <a:t>ДОУ на </a:t>
            </a:r>
            <a:r>
              <a:rPr lang="ru-RU" sz="2000" kern="0" dirty="0">
                <a:solidFill>
                  <a:srgbClr val="002060"/>
                </a:solidFill>
                <a:latin typeface="Times New Roman"/>
                <a:cs typeface="Times New Roman"/>
              </a:rPr>
              <a:t>имя </a:t>
            </a:r>
            <a:r>
              <a:rPr lang="ru-RU" sz="2000" kern="0" dirty="0" smtClean="0">
                <a:solidFill>
                  <a:srgbClr val="002060"/>
                </a:solidFill>
                <a:latin typeface="Times New Roman"/>
                <a:cs typeface="Times New Roman"/>
              </a:rPr>
              <a:t>заведующего </a:t>
            </a:r>
            <a:r>
              <a:rPr lang="ru-RU" sz="2000" i="1" kern="0" dirty="0" smtClean="0">
                <a:solidFill>
                  <a:srgbClr val="002060"/>
                </a:solidFill>
                <a:latin typeface="Times New Roman"/>
                <a:cs typeface="Times New Roman"/>
              </a:rPr>
              <a:t>(форма заявления на сайте ДОУ в разделе «Родителям»);</a:t>
            </a:r>
            <a:endParaRPr lang="ru-RU" sz="2000" i="1" kern="0" dirty="0">
              <a:solidFill>
                <a:srgbClr val="002060"/>
              </a:solidFill>
              <a:latin typeface="Times New Roman"/>
              <a:cs typeface="Times New Roman"/>
            </a:endParaRPr>
          </a:p>
          <a:p>
            <a:pPr lvl="0" fontAlgn="base">
              <a:lnSpc>
                <a:spcPct val="10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копия </a:t>
            </a:r>
            <a:r>
              <a:rPr lang="ru-RU" sz="2000" b="1" kern="0" dirty="0">
                <a:solidFill>
                  <a:srgbClr val="002060"/>
                </a:solidFill>
                <a:latin typeface="Times New Roman"/>
                <a:cs typeface="Times New Roman"/>
              </a:rPr>
              <a:t>свидетельства о рождении ребенка;</a:t>
            </a:r>
          </a:p>
          <a:p>
            <a:pPr lvl="0" fontAlgn="base">
              <a:lnSpc>
                <a:spcPct val="10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копия </a:t>
            </a:r>
            <a:r>
              <a:rPr lang="ru-RU" sz="2000" b="1" kern="0" dirty="0">
                <a:solidFill>
                  <a:srgbClr val="002060"/>
                </a:solidFill>
                <a:latin typeface="Times New Roman"/>
                <a:cs typeface="Times New Roman"/>
              </a:rPr>
              <a:t>документа, удостоверяющего личность одного из </a:t>
            </a:r>
            <a:r>
              <a:rPr lang="ru-RU" sz="2000" b="1" kern="0" dirty="0" smtClean="0">
                <a:solidFill>
                  <a:srgbClr val="002060"/>
                </a:solidFill>
                <a:latin typeface="Times New Roman"/>
                <a:cs typeface="Times New Roman"/>
              </a:rPr>
              <a:t>  </a:t>
            </a:r>
          </a:p>
          <a:p>
            <a:pPr marL="0" lvl="0" indent="0" fontAlgn="base">
              <a:lnSpc>
                <a:spcPct val="100000"/>
              </a:lnSpc>
              <a:spcBef>
                <a:spcPct val="20000"/>
              </a:spcBef>
              <a:spcAft>
                <a:spcPct val="0"/>
              </a:spcAft>
              <a:buNone/>
            </a:pPr>
            <a:r>
              <a:rPr lang="ru-RU" sz="2000" b="1" kern="0" dirty="0" smtClean="0">
                <a:solidFill>
                  <a:srgbClr val="002060"/>
                </a:solidFill>
                <a:latin typeface="Times New Roman"/>
                <a:cs typeface="Times New Roman"/>
              </a:rPr>
              <a:t>    родителей </a:t>
            </a:r>
            <a:r>
              <a:rPr lang="ru-RU" sz="2000" b="1" kern="0" dirty="0">
                <a:solidFill>
                  <a:srgbClr val="002060"/>
                </a:solidFill>
                <a:latin typeface="Times New Roman"/>
                <a:cs typeface="Times New Roman"/>
              </a:rPr>
              <a:t>(законных представителей</a:t>
            </a:r>
            <a:r>
              <a:rPr lang="ru-RU" sz="2000" b="1" kern="0" dirty="0" smtClean="0">
                <a:solidFill>
                  <a:srgbClr val="002060"/>
                </a:solidFill>
                <a:latin typeface="Times New Roman"/>
                <a:cs typeface="Times New Roman"/>
              </a:rPr>
              <a:t>);</a:t>
            </a:r>
          </a:p>
          <a:p>
            <a:pPr lvl="0" fontAlgn="base">
              <a:lnSpc>
                <a:spcPct val="12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свидетельство о регистрации ребенка по месту жительства или месту пребывания;</a:t>
            </a:r>
            <a:endParaRPr lang="ru-RU" sz="2000" b="1" kern="0" dirty="0">
              <a:solidFill>
                <a:srgbClr val="002060"/>
              </a:solidFill>
              <a:latin typeface="Times New Roman"/>
              <a:cs typeface="Times New Roman"/>
            </a:endParaRPr>
          </a:p>
          <a:p>
            <a:pPr lvl="0" fontAlgn="base">
              <a:lnSpc>
                <a:spcPct val="10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копия </a:t>
            </a:r>
            <a:r>
              <a:rPr lang="ru-RU" sz="2000" b="1" kern="0" dirty="0">
                <a:solidFill>
                  <a:srgbClr val="002060"/>
                </a:solidFill>
                <a:latin typeface="Times New Roman"/>
                <a:cs typeface="Times New Roman"/>
              </a:rPr>
              <a:t>страхового медицинского полиса обязательного </a:t>
            </a:r>
            <a:endParaRPr lang="ru-RU" sz="2000" b="1" kern="0" dirty="0" smtClean="0">
              <a:solidFill>
                <a:srgbClr val="002060"/>
              </a:solidFill>
              <a:latin typeface="Times New Roman"/>
              <a:cs typeface="Times New Roman"/>
            </a:endParaRPr>
          </a:p>
          <a:p>
            <a:pPr marL="0" lvl="0" indent="0" fontAlgn="base">
              <a:lnSpc>
                <a:spcPct val="100000"/>
              </a:lnSpc>
              <a:spcBef>
                <a:spcPct val="20000"/>
              </a:spcBef>
              <a:spcAft>
                <a:spcPct val="0"/>
              </a:spcAft>
              <a:buNone/>
            </a:pPr>
            <a:r>
              <a:rPr lang="ru-RU" sz="2000" b="1" kern="0" dirty="0" smtClean="0">
                <a:solidFill>
                  <a:srgbClr val="002060"/>
                </a:solidFill>
                <a:latin typeface="Times New Roman"/>
                <a:cs typeface="Times New Roman"/>
              </a:rPr>
              <a:t>    страхования ребенка;</a:t>
            </a:r>
          </a:p>
          <a:p>
            <a:pPr lvl="0" fontAlgn="base">
              <a:lnSpc>
                <a:spcPct val="10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согласие на обработку персональных данных;</a:t>
            </a:r>
          </a:p>
          <a:p>
            <a:pPr lvl="0" fontAlgn="base">
              <a:lnSpc>
                <a:spcPct val="10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договор  ДОУ </a:t>
            </a:r>
            <a:r>
              <a:rPr lang="ru-RU" sz="2000" b="1" kern="0" dirty="0">
                <a:solidFill>
                  <a:srgbClr val="002060"/>
                </a:solidFill>
                <a:latin typeface="Times New Roman"/>
                <a:cs typeface="Times New Roman"/>
              </a:rPr>
              <a:t>с родителями (законными </a:t>
            </a:r>
            <a:endParaRPr lang="ru-RU" sz="2000" b="1" kern="0" dirty="0" smtClean="0">
              <a:solidFill>
                <a:srgbClr val="002060"/>
              </a:solidFill>
              <a:latin typeface="Times New Roman"/>
              <a:cs typeface="Times New Roman"/>
            </a:endParaRPr>
          </a:p>
          <a:p>
            <a:pPr marL="0" lvl="0" indent="0" fontAlgn="base">
              <a:lnSpc>
                <a:spcPct val="100000"/>
              </a:lnSpc>
              <a:spcBef>
                <a:spcPct val="20000"/>
              </a:spcBef>
              <a:spcAft>
                <a:spcPct val="0"/>
              </a:spcAft>
              <a:buNone/>
            </a:pPr>
            <a:r>
              <a:rPr lang="ru-RU" sz="2000" b="1" kern="0" dirty="0" smtClean="0">
                <a:solidFill>
                  <a:srgbClr val="002060"/>
                </a:solidFill>
                <a:latin typeface="Times New Roman"/>
                <a:cs typeface="Times New Roman"/>
              </a:rPr>
              <a:t>    представителями</a:t>
            </a:r>
            <a:r>
              <a:rPr lang="ru-RU" sz="2000" b="1" kern="0" dirty="0">
                <a:solidFill>
                  <a:srgbClr val="002060"/>
                </a:solidFill>
                <a:latin typeface="Times New Roman"/>
                <a:cs typeface="Times New Roman"/>
              </a:rPr>
              <a:t>) </a:t>
            </a:r>
            <a:r>
              <a:rPr lang="ru-RU" sz="2000" b="1" kern="0" dirty="0" smtClean="0">
                <a:solidFill>
                  <a:srgbClr val="002060"/>
                </a:solidFill>
                <a:latin typeface="Times New Roman"/>
                <a:cs typeface="Times New Roman"/>
              </a:rPr>
              <a:t>ребенка,</a:t>
            </a: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11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1987042" y="880254"/>
            <a:ext cx="5093575" cy="830997"/>
          </a:xfrm>
          <a:prstGeom prst="rect">
            <a:avLst/>
          </a:prstGeom>
        </p:spPr>
        <p:txBody>
          <a:bodyPr wrap="none">
            <a:spAutoFit/>
          </a:bodyPr>
          <a:lstStyle/>
          <a:p>
            <a:pPr lvl="0" algn="ctr"/>
            <a:r>
              <a:rPr lang="ru-RU" sz="2400" b="1" dirty="0" smtClean="0">
                <a:solidFill>
                  <a:srgbClr val="0070C0"/>
                </a:solidFill>
                <a:latin typeface="Times New Roman" panose="02020603050405020304" pitchFamily="18" charset="0"/>
                <a:cs typeface="Times New Roman" panose="02020603050405020304" pitchFamily="18" charset="0"/>
              </a:rPr>
              <a:t>Группа раннего возраста (2-3 года) </a:t>
            </a:r>
          </a:p>
          <a:p>
            <a:pPr lvl="0" algn="ctr"/>
            <a:r>
              <a:rPr lang="ru-RU" sz="2400" b="1" dirty="0" smtClean="0">
                <a:solidFill>
                  <a:srgbClr val="0000FF"/>
                </a:solidFill>
                <a:latin typeface="Times New Roman" panose="02020603050405020304" pitchFamily="18" charset="0"/>
                <a:cs typeface="Times New Roman" panose="02020603050405020304" pitchFamily="18" charset="0"/>
              </a:rPr>
              <a:t> «Колокольчики» </a:t>
            </a:r>
          </a:p>
        </p:txBody>
      </p:sp>
      <p:pic>
        <p:nvPicPr>
          <p:cNvPr id="12" name="Picture 5" descr="C:\Users\Наталья\Desktop\ДОКУМЕНТЫ нЕЗАБУДКА\lineechka-13.gif"/>
          <p:cNvPicPr>
            <a:picLocks noChangeAspect="1" noChangeArrowheads="1"/>
          </p:cNvPicPr>
          <p:nvPr/>
        </p:nvPicPr>
        <p:blipFill rotWithShape="1">
          <a:blip r:embed="rId4">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pic>
        <p:nvPicPr>
          <p:cNvPr id="9" name="Содержимое 19" descr="Давидович Л.В..jpg"/>
          <p:cNvPicPr>
            <a:picLocks noChangeAspect="1"/>
          </p:cNvPicPr>
          <p:nvPr/>
        </p:nvPicPr>
        <p:blipFill>
          <a:blip r:embed="rId5" cstate="print"/>
          <a:srcRect l="21362" t="6957" r="18918" b="31227"/>
          <a:stretch>
            <a:fillRect/>
          </a:stretch>
        </p:blipFill>
        <p:spPr>
          <a:xfrm rot="166830">
            <a:off x="5965925" y="1597593"/>
            <a:ext cx="2229387" cy="3461418"/>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6"/>
          <a:stretch>
            <a:fillRect/>
          </a:stretch>
        </p:blipFill>
        <p:spPr>
          <a:xfrm rot="21436361">
            <a:off x="889286" y="1537739"/>
            <a:ext cx="2317538" cy="3637527"/>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rot="21370219">
            <a:off x="858788" y="5149860"/>
            <a:ext cx="2968941" cy="1200329"/>
          </a:xfrm>
          <a:prstGeom prst="rect">
            <a:avLst/>
          </a:prstGeom>
        </p:spPr>
        <p:txBody>
          <a:bodyPr wrap="square">
            <a:spAutoFit/>
          </a:bodyPr>
          <a:lstStyle/>
          <a:p>
            <a:pPr lvl="0" algn="ctr"/>
            <a:r>
              <a:rPr lang="ru-RU" b="1" dirty="0" smtClean="0">
                <a:solidFill>
                  <a:srgbClr val="0000CC"/>
                </a:solidFill>
                <a:latin typeface="Times New Roman" panose="02020603050405020304" pitchFamily="18" charset="0"/>
                <a:cs typeface="Times New Roman" panose="02020603050405020304" pitchFamily="18" charset="0"/>
              </a:rPr>
              <a:t>Воспитатель</a:t>
            </a:r>
          </a:p>
          <a:p>
            <a:pPr lvl="0" algn="ctr"/>
            <a:r>
              <a:rPr lang="ru-RU" b="1" dirty="0" err="1" smtClean="0">
                <a:solidFill>
                  <a:srgbClr val="0000CC"/>
                </a:solidFill>
                <a:latin typeface="Times New Roman" panose="02020603050405020304" pitchFamily="18" charset="0"/>
                <a:cs typeface="Times New Roman" panose="02020603050405020304" pitchFamily="18" charset="0"/>
              </a:rPr>
              <a:t>Колоколова</a:t>
            </a:r>
            <a:r>
              <a:rPr lang="ru-RU" b="1" dirty="0" smtClean="0">
                <a:solidFill>
                  <a:srgbClr val="0000CC"/>
                </a:solidFill>
                <a:latin typeface="Times New Roman" panose="02020603050405020304" pitchFamily="18" charset="0"/>
                <a:cs typeface="Times New Roman" panose="02020603050405020304" pitchFamily="18" charset="0"/>
              </a:rPr>
              <a:t> </a:t>
            </a:r>
            <a:endParaRPr lang="ru-RU" b="1" dirty="0" smtClean="0">
              <a:solidFill>
                <a:srgbClr val="0000CC"/>
              </a:solidFill>
              <a:latin typeface="Times New Roman" panose="02020603050405020304" pitchFamily="18" charset="0"/>
              <a:cs typeface="Times New Roman" panose="02020603050405020304" pitchFamily="18" charset="0"/>
            </a:endParaRPr>
          </a:p>
          <a:p>
            <a:pPr lvl="0" algn="ctr"/>
            <a:r>
              <a:rPr lang="ru-RU" b="1" dirty="0" smtClean="0">
                <a:solidFill>
                  <a:srgbClr val="0000CC"/>
                </a:solidFill>
                <a:latin typeface="Times New Roman" panose="02020603050405020304" pitchFamily="18" charset="0"/>
                <a:cs typeface="Times New Roman" panose="02020603050405020304" pitchFamily="18" charset="0"/>
              </a:rPr>
              <a:t>Наталия </a:t>
            </a:r>
            <a:endParaRPr lang="ru-RU" b="1" dirty="0" smtClean="0">
              <a:solidFill>
                <a:srgbClr val="0000CC"/>
              </a:solidFill>
              <a:latin typeface="Times New Roman" panose="02020603050405020304" pitchFamily="18" charset="0"/>
              <a:cs typeface="Times New Roman" panose="02020603050405020304" pitchFamily="18" charset="0"/>
            </a:endParaRPr>
          </a:p>
          <a:p>
            <a:pPr lvl="0" algn="ctr"/>
            <a:r>
              <a:rPr lang="ru-RU" b="1" dirty="0" smtClean="0">
                <a:solidFill>
                  <a:srgbClr val="0000CC"/>
                </a:solidFill>
                <a:latin typeface="Times New Roman" panose="02020603050405020304" pitchFamily="18" charset="0"/>
                <a:cs typeface="Times New Roman" panose="02020603050405020304" pitchFamily="18" charset="0"/>
              </a:rPr>
              <a:t>Владимировна</a:t>
            </a:r>
            <a:endParaRPr lang="ru-RU" b="1" dirty="0" smtClean="0">
              <a:solidFill>
                <a:srgbClr val="0000CC"/>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rot="213885">
            <a:off x="5342145" y="5108594"/>
            <a:ext cx="2968941" cy="1200329"/>
          </a:xfrm>
          <a:prstGeom prst="rect">
            <a:avLst/>
          </a:prstGeom>
        </p:spPr>
        <p:txBody>
          <a:bodyPr wrap="square">
            <a:spAutoFit/>
          </a:bodyPr>
          <a:lstStyle/>
          <a:p>
            <a:pPr algn="ctr"/>
            <a:r>
              <a:rPr lang="ru-RU" b="1" dirty="0">
                <a:solidFill>
                  <a:srgbClr val="0000CC"/>
                </a:solidFill>
                <a:latin typeface="Times New Roman" panose="02020603050405020304" pitchFamily="18" charset="0"/>
                <a:cs typeface="Times New Roman" panose="02020603050405020304" pitchFamily="18" charset="0"/>
              </a:rPr>
              <a:t>Воспитатель</a:t>
            </a:r>
          </a:p>
          <a:p>
            <a:pPr lvl="0" algn="ctr"/>
            <a:r>
              <a:rPr lang="ru-RU" b="1" dirty="0" smtClean="0">
                <a:solidFill>
                  <a:srgbClr val="0000CC"/>
                </a:solidFill>
                <a:latin typeface="Times New Roman" panose="02020603050405020304" pitchFamily="18" charset="0"/>
                <a:cs typeface="Times New Roman" panose="02020603050405020304" pitchFamily="18" charset="0"/>
              </a:rPr>
              <a:t>Давидович</a:t>
            </a:r>
            <a:endParaRPr lang="ru-RU" b="1" dirty="0" smtClean="0">
              <a:solidFill>
                <a:srgbClr val="0000CC"/>
              </a:solidFill>
              <a:latin typeface="Times New Roman" panose="02020603050405020304" pitchFamily="18" charset="0"/>
              <a:cs typeface="Times New Roman" panose="02020603050405020304" pitchFamily="18" charset="0"/>
            </a:endParaRPr>
          </a:p>
          <a:p>
            <a:pPr lvl="0" algn="ctr"/>
            <a:r>
              <a:rPr lang="ru-RU" b="1" dirty="0" smtClean="0">
                <a:solidFill>
                  <a:srgbClr val="0000CC"/>
                </a:solidFill>
                <a:latin typeface="Times New Roman" panose="02020603050405020304" pitchFamily="18" charset="0"/>
                <a:cs typeface="Times New Roman" panose="02020603050405020304" pitchFamily="18" charset="0"/>
              </a:rPr>
              <a:t>Лариса </a:t>
            </a:r>
            <a:endParaRPr lang="ru-RU" b="1" dirty="0" smtClean="0">
              <a:solidFill>
                <a:srgbClr val="0000CC"/>
              </a:solidFill>
              <a:latin typeface="Times New Roman" panose="02020603050405020304" pitchFamily="18" charset="0"/>
              <a:cs typeface="Times New Roman" panose="02020603050405020304" pitchFamily="18" charset="0"/>
            </a:endParaRPr>
          </a:p>
          <a:p>
            <a:pPr lvl="0" algn="ctr"/>
            <a:r>
              <a:rPr lang="ru-RU" b="1" dirty="0" smtClean="0">
                <a:solidFill>
                  <a:srgbClr val="0000CC"/>
                </a:solidFill>
                <a:latin typeface="Times New Roman" panose="02020603050405020304" pitchFamily="18" charset="0"/>
                <a:cs typeface="Times New Roman" panose="02020603050405020304" pitchFamily="18" charset="0"/>
              </a:rPr>
              <a:t>Владимировна</a:t>
            </a:r>
            <a:endParaRPr lang="ru-RU" b="1" dirty="0" smtClean="0">
              <a:solidFill>
                <a:srgbClr val="0000CC"/>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7" cstate="print">
            <a:extLst>
              <a:ext uri="{28A0092B-C50C-407E-A947-70E740481C1C}">
                <a14:useLocalDpi xmlns:a14="http://schemas.microsoft.com/office/drawing/2010/main" val="0"/>
              </a:ext>
            </a:extLst>
          </a:blip>
          <a:srcRect l="10290" t="10064" r="4757" b="9302"/>
          <a:stretch/>
        </p:blipFill>
        <p:spPr>
          <a:xfrm>
            <a:off x="3406158" y="1887030"/>
            <a:ext cx="2326156" cy="3311816"/>
          </a:xfrm>
          <a:prstGeom prst="rect">
            <a:avLst/>
          </a:prstGeom>
          <a:ln>
            <a:noFill/>
          </a:ln>
          <a:effectLst>
            <a:outerShdw blurRad="292100" dist="139700" dir="2700000" algn="tl" rotWithShape="0">
              <a:srgbClr val="333333">
                <a:alpha val="65000"/>
              </a:srgbClr>
            </a:outerShdw>
          </a:effectLst>
        </p:spPr>
      </p:pic>
      <p:sp>
        <p:nvSpPr>
          <p:cNvPr id="13" name="Прямоугольник 12"/>
          <p:cNvSpPr/>
          <p:nvPr/>
        </p:nvSpPr>
        <p:spPr>
          <a:xfrm>
            <a:off x="3049360" y="5345640"/>
            <a:ext cx="2968941" cy="1200329"/>
          </a:xfrm>
          <a:prstGeom prst="rect">
            <a:avLst/>
          </a:prstGeom>
        </p:spPr>
        <p:txBody>
          <a:bodyPr wrap="square">
            <a:spAutoFit/>
          </a:bodyPr>
          <a:lstStyle/>
          <a:p>
            <a:pPr lvl="0" algn="ctr"/>
            <a:r>
              <a:rPr lang="ru-RU" b="1" dirty="0" smtClean="0">
                <a:solidFill>
                  <a:srgbClr val="0000CC"/>
                </a:solidFill>
                <a:latin typeface="Times New Roman" panose="02020603050405020304" pitchFamily="18" charset="0"/>
                <a:cs typeface="Times New Roman" panose="02020603050405020304" pitchFamily="18" charset="0"/>
              </a:rPr>
              <a:t>Младший воспитатель</a:t>
            </a:r>
          </a:p>
          <a:p>
            <a:pPr lvl="0" algn="ctr"/>
            <a:r>
              <a:rPr lang="ru-RU" b="1" dirty="0" smtClean="0">
                <a:solidFill>
                  <a:srgbClr val="0000CC"/>
                </a:solidFill>
                <a:latin typeface="Times New Roman" panose="02020603050405020304" pitchFamily="18" charset="0"/>
                <a:cs typeface="Times New Roman" panose="02020603050405020304" pitchFamily="18" charset="0"/>
              </a:rPr>
              <a:t>Меркулова</a:t>
            </a:r>
          </a:p>
          <a:p>
            <a:pPr lvl="0" algn="ctr"/>
            <a:r>
              <a:rPr lang="ru-RU" b="1" dirty="0" smtClean="0">
                <a:solidFill>
                  <a:srgbClr val="0000CC"/>
                </a:solidFill>
                <a:latin typeface="Times New Roman" panose="02020603050405020304" pitchFamily="18" charset="0"/>
                <a:cs typeface="Times New Roman" panose="02020603050405020304" pitchFamily="18" charset="0"/>
              </a:rPr>
              <a:t>Виктория </a:t>
            </a:r>
          </a:p>
          <a:p>
            <a:pPr lvl="0" algn="ctr"/>
            <a:r>
              <a:rPr lang="ru-RU" b="1" dirty="0" smtClean="0">
                <a:solidFill>
                  <a:srgbClr val="0000CC"/>
                </a:solidFill>
                <a:latin typeface="Times New Roman" panose="02020603050405020304" pitchFamily="18" charset="0"/>
                <a:cs typeface="Times New Roman" panose="02020603050405020304" pitchFamily="18" charset="0"/>
              </a:rPr>
              <a:t>Викторовна</a:t>
            </a:r>
            <a:endParaRPr lang="ru-RU" b="1" dirty="0" smtClean="0">
              <a:solidFill>
                <a:srgbClr val="0000CC"/>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2495768" y="171167"/>
            <a:ext cx="3615798"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Вас ожидает</a:t>
            </a:r>
            <a:endParaRPr lang="ru-RU"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71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 y="-69664"/>
            <a:ext cx="9135879"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2625938" y="920288"/>
            <a:ext cx="4017703" cy="830997"/>
          </a:xfrm>
          <a:prstGeom prst="rect">
            <a:avLst/>
          </a:prstGeom>
        </p:spPr>
        <p:txBody>
          <a:bodyPr wrap="none">
            <a:spAutoFit/>
          </a:bodyPr>
          <a:lstStyle/>
          <a:p>
            <a:pPr algn="ctr"/>
            <a:r>
              <a:rPr lang="ru-RU" sz="2400" b="1" dirty="0" smtClean="0">
                <a:solidFill>
                  <a:srgbClr val="0070C0"/>
                </a:solidFill>
                <a:latin typeface="Times New Roman" panose="02020603050405020304" pitchFamily="18" charset="0"/>
                <a:cs typeface="Times New Roman" panose="02020603050405020304" pitchFamily="18" charset="0"/>
              </a:rPr>
              <a:t>Младшая группа (3-4 года) </a:t>
            </a:r>
          </a:p>
          <a:p>
            <a:pPr algn="ctr"/>
            <a:r>
              <a:rPr lang="ru-RU" sz="2400" b="1" dirty="0" smtClean="0">
                <a:solidFill>
                  <a:srgbClr val="9D43A0"/>
                </a:solidFill>
                <a:latin typeface="Times New Roman" panose="02020603050405020304" pitchFamily="18" charset="0"/>
                <a:cs typeface="Times New Roman" panose="02020603050405020304" pitchFamily="18" charset="0"/>
              </a:rPr>
              <a:t>«Фиалки» </a:t>
            </a:r>
          </a:p>
        </p:txBody>
      </p:sp>
      <p:pic>
        <p:nvPicPr>
          <p:cNvPr id="14" name="Picture 5" descr="C:\Users\Наталья\Desktop\ДОКУМЕНТЫ нЕЗАБУДКА\lineechka-13.gif"/>
          <p:cNvPicPr>
            <a:picLocks noChangeAspect="1" noChangeArrowheads="1"/>
          </p:cNvPicPr>
          <p:nvPr/>
        </p:nvPicPr>
        <p:blipFill rotWithShape="1">
          <a:blip r:embed="rId4">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44536">
            <a:off x="873714" y="1638197"/>
            <a:ext cx="2281663" cy="3355812"/>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rot="21386799">
            <a:off x="1370997" y="5011584"/>
            <a:ext cx="1516825" cy="1200329"/>
          </a:xfrm>
          <a:prstGeom prst="rect">
            <a:avLst/>
          </a:prstGeom>
        </p:spPr>
        <p:txBody>
          <a:bodyPr wrap="none">
            <a:spAutoFit/>
          </a:bodyPr>
          <a:lstStyle/>
          <a:p>
            <a:pPr algn="ctr"/>
            <a:r>
              <a:rPr lang="ru-RU" b="1" dirty="0" smtClean="0">
                <a:solidFill>
                  <a:srgbClr val="800080"/>
                </a:solidFill>
                <a:latin typeface="Times New Roman" panose="02020603050405020304" pitchFamily="18" charset="0"/>
                <a:cs typeface="Times New Roman" panose="02020603050405020304" pitchFamily="18" charset="0"/>
              </a:rPr>
              <a:t>Воспитатель</a:t>
            </a:r>
          </a:p>
          <a:p>
            <a:pPr algn="ctr"/>
            <a:r>
              <a:rPr lang="ru-RU" b="1" dirty="0" smtClean="0">
                <a:solidFill>
                  <a:srgbClr val="800080"/>
                </a:solidFill>
                <a:latin typeface="Times New Roman" panose="02020603050405020304" pitchFamily="18" charset="0"/>
                <a:cs typeface="Times New Roman" panose="02020603050405020304" pitchFamily="18" charset="0"/>
              </a:rPr>
              <a:t>Фокина</a:t>
            </a:r>
            <a:endParaRPr lang="ru-RU" b="1" dirty="0" smtClean="0">
              <a:solidFill>
                <a:srgbClr val="800080"/>
              </a:solidFill>
              <a:latin typeface="Times New Roman" panose="02020603050405020304" pitchFamily="18" charset="0"/>
              <a:cs typeface="Times New Roman" panose="02020603050405020304" pitchFamily="18" charset="0"/>
            </a:endParaRPr>
          </a:p>
          <a:p>
            <a:pPr algn="ctr"/>
            <a:r>
              <a:rPr lang="ru-RU" b="1" dirty="0" smtClean="0">
                <a:solidFill>
                  <a:srgbClr val="800080"/>
                </a:solidFill>
                <a:latin typeface="Times New Roman" panose="02020603050405020304" pitchFamily="18" charset="0"/>
                <a:cs typeface="Times New Roman" panose="02020603050405020304" pitchFamily="18" charset="0"/>
              </a:rPr>
              <a:t>Светлана </a:t>
            </a:r>
            <a:endParaRPr lang="ru-RU" b="1" dirty="0" smtClean="0">
              <a:solidFill>
                <a:srgbClr val="800080"/>
              </a:solidFill>
              <a:latin typeface="Times New Roman" panose="02020603050405020304" pitchFamily="18" charset="0"/>
              <a:cs typeface="Times New Roman" panose="02020603050405020304" pitchFamily="18" charset="0"/>
            </a:endParaRPr>
          </a:p>
          <a:p>
            <a:pPr algn="ctr"/>
            <a:r>
              <a:rPr lang="ru-RU" b="1" dirty="0" smtClean="0">
                <a:solidFill>
                  <a:srgbClr val="800080"/>
                </a:solidFill>
                <a:latin typeface="Times New Roman" panose="02020603050405020304" pitchFamily="18" charset="0"/>
                <a:cs typeface="Times New Roman" panose="02020603050405020304" pitchFamily="18" charset="0"/>
              </a:rPr>
              <a:t>Васильевна</a:t>
            </a:r>
            <a:endParaRPr lang="ru-RU" b="1" dirty="0" smtClean="0">
              <a:solidFill>
                <a:srgbClr val="80008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rot="187800">
            <a:off x="6062410" y="5111184"/>
            <a:ext cx="1516825" cy="1200329"/>
          </a:xfrm>
          <a:prstGeom prst="rect">
            <a:avLst/>
          </a:prstGeom>
        </p:spPr>
        <p:txBody>
          <a:bodyPr wrap="none">
            <a:spAutoFit/>
          </a:bodyPr>
          <a:lstStyle/>
          <a:p>
            <a:pPr algn="ctr"/>
            <a:r>
              <a:rPr lang="ru-RU" b="1" dirty="0" smtClean="0">
                <a:solidFill>
                  <a:srgbClr val="800080"/>
                </a:solidFill>
                <a:latin typeface="Times New Roman" panose="02020603050405020304" pitchFamily="18" charset="0"/>
                <a:cs typeface="Times New Roman" panose="02020603050405020304" pitchFamily="18" charset="0"/>
              </a:rPr>
              <a:t>Воспитатель</a:t>
            </a:r>
          </a:p>
          <a:p>
            <a:pPr algn="ctr"/>
            <a:r>
              <a:rPr lang="ru-RU" b="1" dirty="0" smtClean="0">
                <a:solidFill>
                  <a:srgbClr val="800080"/>
                </a:solidFill>
                <a:latin typeface="Times New Roman" panose="02020603050405020304" pitchFamily="18" charset="0"/>
                <a:cs typeface="Times New Roman" panose="02020603050405020304" pitchFamily="18" charset="0"/>
              </a:rPr>
              <a:t>Дятлова </a:t>
            </a:r>
            <a:endParaRPr lang="ru-RU" b="1" dirty="0" smtClean="0">
              <a:solidFill>
                <a:srgbClr val="800080"/>
              </a:solidFill>
              <a:latin typeface="Times New Roman" panose="02020603050405020304" pitchFamily="18" charset="0"/>
              <a:cs typeface="Times New Roman" panose="02020603050405020304" pitchFamily="18" charset="0"/>
            </a:endParaRPr>
          </a:p>
          <a:p>
            <a:pPr algn="ctr"/>
            <a:r>
              <a:rPr lang="ru-RU" b="1" dirty="0" smtClean="0">
                <a:solidFill>
                  <a:srgbClr val="800080"/>
                </a:solidFill>
                <a:latin typeface="Times New Roman" panose="02020603050405020304" pitchFamily="18" charset="0"/>
                <a:cs typeface="Times New Roman" panose="02020603050405020304" pitchFamily="18" charset="0"/>
              </a:rPr>
              <a:t>Юлия </a:t>
            </a:r>
            <a:endParaRPr lang="ru-RU" b="1" dirty="0" smtClean="0">
              <a:solidFill>
                <a:srgbClr val="800080"/>
              </a:solidFill>
              <a:latin typeface="Times New Roman" panose="02020603050405020304" pitchFamily="18" charset="0"/>
              <a:cs typeface="Times New Roman" panose="02020603050405020304" pitchFamily="18" charset="0"/>
            </a:endParaRPr>
          </a:p>
          <a:p>
            <a:pPr algn="ctr"/>
            <a:r>
              <a:rPr lang="ru-RU" b="1" dirty="0" smtClean="0">
                <a:solidFill>
                  <a:srgbClr val="800080"/>
                </a:solidFill>
                <a:latin typeface="Times New Roman" panose="02020603050405020304" pitchFamily="18" charset="0"/>
                <a:cs typeface="Times New Roman" panose="02020603050405020304" pitchFamily="18" charset="0"/>
              </a:rPr>
              <a:t>Алексеевна</a:t>
            </a:r>
            <a:endParaRPr lang="ru-RU" b="1" dirty="0" smtClean="0">
              <a:solidFill>
                <a:srgbClr val="800080"/>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rotWithShape="1">
          <a:blip r:embed="rId6" cstate="print">
            <a:extLst>
              <a:ext uri="{28A0092B-C50C-407E-A947-70E740481C1C}">
                <a14:useLocalDpi xmlns:a14="http://schemas.microsoft.com/office/drawing/2010/main" val="0"/>
              </a:ext>
            </a:extLst>
          </a:blip>
          <a:srcRect l="6228" t="3868"/>
          <a:stretch/>
        </p:blipFill>
        <p:spPr>
          <a:xfrm>
            <a:off x="3426824" y="1786787"/>
            <a:ext cx="2146712" cy="3301136"/>
          </a:xfrm>
          <a:prstGeom prst="rect">
            <a:avLst/>
          </a:prstGeom>
          <a:ln>
            <a:noFill/>
          </a:ln>
          <a:effectLst>
            <a:outerShdw blurRad="292100" dist="139700" dir="2700000" algn="tl" rotWithShape="0">
              <a:srgbClr val="333333">
                <a:alpha val="65000"/>
              </a:srgbClr>
            </a:outerShdw>
          </a:effectLst>
        </p:spPr>
      </p:pic>
      <p:pic>
        <p:nvPicPr>
          <p:cNvPr id="12" name="Picture 2" descr="F:\Фото коллектива\Дятлова Ю.А. 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282" t="11559" r="16620" b="24280"/>
          <a:stretch/>
        </p:blipFill>
        <p:spPr bwMode="auto">
          <a:xfrm rot="242239">
            <a:off x="5875247" y="1656829"/>
            <a:ext cx="2303392" cy="3405015"/>
          </a:xfrm>
          <a:prstGeom prst="rect">
            <a:avLst/>
          </a:prstGeom>
          <a:ln>
            <a:noFill/>
          </a:ln>
          <a:effectLst>
            <a:outerShdw blurRad="292100" dist="139700" dir="2700000" algn="tl" rotWithShape="0">
              <a:srgbClr val="333333">
                <a:alpha val="65000"/>
              </a:srgbClr>
            </a:outerShdw>
          </a:effectLst>
        </p:spPr>
      </p:pic>
      <p:sp>
        <p:nvSpPr>
          <p:cNvPr id="13" name="Прямоугольник 12"/>
          <p:cNvSpPr/>
          <p:nvPr/>
        </p:nvSpPr>
        <p:spPr>
          <a:xfrm>
            <a:off x="3207165" y="5214629"/>
            <a:ext cx="2586029" cy="923330"/>
          </a:xfrm>
          <a:prstGeom prst="rect">
            <a:avLst/>
          </a:prstGeom>
        </p:spPr>
        <p:txBody>
          <a:bodyPr wrap="none">
            <a:spAutoFit/>
          </a:bodyPr>
          <a:lstStyle/>
          <a:p>
            <a:pPr algn="ctr"/>
            <a:r>
              <a:rPr lang="ru-RU" b="1" dirty="0" smtClean="0">
                <a:solidFill>
                  <a:srgbClr val="800080"/>
                </a:solidFill>
                <a:latin typeface="Times New Roman" panose="02020603050405020304" pitchFamily="18" charset="0"/>
                <a:cs typeface="Times New Roman" panose="02020603050405020304" pitchFamily="18" charset="0"/>
              </a:rPr>
              <a:t>Младший в</a:t>
            </a:r>
            <a:r>
              <a:rPr lang="ru-RU" b="1" dirty="0" smtClean="0">
                <a:solidFill>
                  <a:srgbClr val="800080"/>
                </a:solidFill>
                <a:latin typeface="Times New Roman" panose="02020603050405020304" pitchFamily="18" charset="0"/>
                <a:cs typeface="Times New Roman" panose="02020603050405020304" pitchFamily="18" charset="0"/>
              </a:rPr>
              <a:t>оспитатель</a:t>
            </a:r>
          </a:p>
          <a:p>
            <a:pPr algn="ctr"/>
            <a:r>
              <a:rPr lang="ru-RU" b="1" dirty="0" err="1" smtClean="0">
                <a:solidFill>
                  <a:srgbClr val="800080"/>
                </a:solidFill>
                <a:latin typeface="Times New Roman" panose="02020603050405020304" pitchFamily="18" charset="0"/>
                <a:cs typeface="Times New Roman" panose="02020603050405020304" pitchFamily="18" charset="0"/>
              </a:rPr>
              <a:t>Егиян</a:t>
            </a:r>
            <a:r>
              <a:rPr lang="ru-RU" b="1" dirty="0" smtClean="0">
                <a:solidFill>
                  <a:srgbClr val="800080"/>
                </a:solidFill>
                <a:latin typeface="Times New Roman" panose="02020603050405020304" pitchFamily="18" charset="0"/>
                <a:cs typeface="Times New Roman" panose="02020603050405020304" pitchFamily="18" charset="0"/>
              </a:rPr>
              <a:t> </a:t>
            </a:r>
            <a:r>
              <a:rPr lang="ru-RU" b="1" dirty="0" err="1" smtClean="0">
                <a:solidFill>
                  <a:srgbClr val="800080"/>
                </a:solidFill>
                <a:latin typeface="Times New Roman" panose="02020603050405020304" pitchFamily="18" charset="0"/>
                <a:cs typeface="Times New Roman" panose="02020603050405020304" pitchFamily="18" charset="0"/>
              </a:rPr>
              <a:t>Лиа</a:t>
            </a:r>
            <a:r>
              <a:rPr lang="ru-RU" b="1" dirty="0" smtClean="0">
                <a:solidFill>
                  <a:srgbClr val="800080"/>
                </a:solidFill>
                <a:latin typeface="Times New Roman" panose="02020603050405020304" pitchFamily="18" charset="0"/>
                <a:cs typeface="Times New Roman" panose="02020603050405020304" pitchFamily="18" charset="0"/>
              </a:rPr>
              <a:t> </a:t>
            </a:r>
          </a:p>
          <a:p>
            <a:pPr algn="ctr"/>
            <a:r>
              <a:rPr lang="ru-RU" b="1" dirty="0" smtClean="0">
                <a:solidFill>
                  <a:srgbClr val="800080"/>
                </a:solidFill>
                <a:latin typeface="Times New Roman" panose="02020603050405020304" pitchFamily="18" charset="0"/>
                <a:cs typeface="Times New Roman" panose="02020603050405020304" pitchFamily="18" charset="0"/>
              </a:rPr>
              <a:t>Альбертовна</a:t>
            </a:r>
            <a:endParaRPr lang="ru-RU" b="1" dirty="0" smtClean="0">
              <a:solidFill>
                <a:srgbClr val="800080"/>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760040" y="203117"/>
            <a:ext cx="3615798"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Вас ожидает</a:t>
            </a:r>
            <a:endParaRPr lang="ru-RU"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653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12566" y="359931"/>
            <a:ext cx="7388352" cy="584775"/>
          </a:xfrm>
          <a:prstGeom prst="rect">
            <a:avLst/>
          </a:prstGeom>
        </p:spPr>
        <p:txBody>
          <a:bodyPr wrap="square">
            <a:spAutoFit/>
          </a:bodyPr>
          <a:lstStyle/>
          <a:p>
            <a:pPr algn="ctr"/>
            <a:r>
              <a:rPr lang="ru-RU" sz="32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Готовимся к детскому саду</a:t>
            </a:r>
            <a:endParaRPr lang="ru-RU" sz="32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sp>
        <p:nvSpPr>
          <p:cNvPr id="6" name="Объект 5"/>
          <p:cNvSpPr>
            <a:spLocks noGrp="1"/>
          </p:cNvSpPr>
          <p:nvPr>
            <p:ph idx="1"/>
          </p:nvPr>
        </p:nvSpPr>
        <p:spPr>
          <a:xfrm>
            <a:off x="1149095" y="1128348"/>
            <a:ext cx="6845807" cy="5468286"/>
          </a:xfrm>
        </p:spPr>
        <p:txBody>
          <a:bodyPr>
            <a:normAutofit/>
          </a:bodyPr>
          <a:lstStyle/>
          <a:p>
            <a:pPr marL="342900" lvl="0" indent="-342900" algn="ctr" fontAlgn="base">
              <a:lnSpc>
                <a:spcPct val="100000"/>
              </a:lnSpc>
              <a:spcBef>
                <a:spcPct val="20000"/>
              </a:spcBef>
              <a:spcAft>
                <a:spcPct val="0"/>
              </a:spcAft>
              <a:buNone/>
            </a:pPr>
            <a:r>
              <a:rPr lang="ru-RU" sz="2400" i="1" kern="0" dirty="0">
                <a:solidFill>
                  <a:srgbClr val="002060"/>
                </a:solidFill>
                <a:latin typeface="Times New Roman"/>
                <a:cs typeface="Times New Roman"/>
              </a:rPr>
              <a:t>Облегчить ребенку вхождение в новые условия жизни – задача вполне посильная для всех родителей</a:t>
            </a:r>
            <a:r>
              <a:rPr lang="ru-RU" sz="2400" i="1" kern="0" dirty="0" smtClean="0">
                <a:solidFill>
                  <a:srgbClr val="002060"/>
                </a:solidFill>
                <a:latin typeface="Times New Roman"/>
                <a:cs typeface="Times New Roman"/>
              </a:rPr>
              <a:t>.</a:t>
            </a:r>
          </a:p>
          <a:p>
            <a:pPr marL="342900" lvl="0" indent="-342900" algn="ctr" fontAlgn="base">
              <a:lnSpc>
                <a:spcPct val="100000"/>
              </a:lnSpc>
              <a:spcBef>
                <a:spcPct val="20000"/>
              </a:spcBef>
              <a:spcAft>
                <a:spcPct val="0"/>
              </a:spcAft>
              <a:buNone/>
            </a:pPr>
            <a:endParaRPr lang="ru-RU" sz="2400" i="1" kern="0" dirty="0">
              <a:solidFill>
                <a:srgbClr val="002060"/>
              </a:solidFill>
              <a:latin typeface="Times New Roman"/>
              <a:cs typeface="Times New Roman"/>
            </a:endParaRPr>
          </a:p>
          <a:p>
            <a:pPr marL="342900" lvl="0" indent="-342900" algn="ctr" fontAlgn="base">
              <a:lnSpc>
                <a:spcPct val="100000"/>
              </a:lnSpc>
              <a:spcBef>
                <a:spcPct val="20000"/>
              </a:spcBef>
              <a:spcAft>
                <a:spcPct val="0"/>
              </a:spcAft>
              <a:buNone/>
            </a:pPr>
            <a:r>
              <a:rPr lang="ru-RU" kern="0" dirty="0">
                <a:solidFill>
                  <a:srgbClr val="002060"/>
                </a:solidFill>
                <a:latin typeface="Times New Roman"/>
                <a:cs typeface="Times New Roman"/>
              </a:rPr>
              <a:t>Обратите внимание на:</a:t>
            </a:r>
          </a:p>
          <a:p>
            <a:pPr lvl="0" fontAlgn="base">
              <a:lnSpc>
                <a:spcPct val="100000"/>
              </a:lnSpc>
              <a:spcBef>
                <a:spcPct val="20000"/>
              </a:spcBef>
              <a:spcAft>
                <a:spcPct val="0"/>
              </a:spcAft>
              <a:buFont typeface="Wingdings" panose="05000000000000000000" pitchFamily="2" charset="2"/>
              <a:buChar char="Ø"/>
            </a:pPr>
            <a:r>
              <a:rPr lang="ru-RU" sz="2400" i="1" kern="0" dirty="0">
                <a:solidFill>
                  <a:srgbClr val="002060"/>
                </a:solidFill>
                <a:latin typeface="Times New Roman"/>
                <a:cs typeface="Times New Roman"/>
              </a:rPr>
              <a:t>Режим дня</a:t>
            </a:r>
          </a:p>
          <a:p>
            <a:pPr lvl="0" fontAlgn="base">
              <a:lnSpc>
                <a:spcPct val="100000"/>
              </a:lnSpc>
              <a:spcBef>
                <a:spcPct val="20000"/>
              </a:spcBef>
              <a:spcAft>
                <a:spcPct val="0"/>
              </a:spcAft>
              <a:buFont typeface="Wingdings" panose="05000000000000000000" pitchFamily="2" charset="2"/>
              <a:buChar char="Ø"/>
            </a:pPr>
            <a:r>
              <a:rPr lang="ru-RU" sz="2400" i="1" kern="0" dirty="0">
                <a:solidFill>
                  <a:srgbClr val="002060"/>
                </a:solidFill>
                <a:latin typeface="Times New Roman"/>
                <a:cs typeface="Times New Roman"/>
              </a:rPr>
              <a:t>Одежду </a:t>
            </a:r>
            <a:r>
              <a:rPr lang="ru-RU" sz="2400" i="1" kern="0" dirty="0" smtClean="0">
                <a:solidFill>
                  <a:srgbClr val="002060"/>
                </a:solidFill>
                <a:latin typeface="Times New Roman"/>
                <a:cs typeface="Times New Roman"/>
              </a:rPr>
              <a:t>ребенка</a:t>
            </a:r>
            <a:endParaRPr lang="ru-RU" sz="2400" i="1" kern="0" dirty="0">
              <a:solidFill>
                <a:srgbClr val="002060"/>
              </a:solidFill>
              <a:latin typeface="Times New Roman"/>
              <a:cs typeface="Times New Roman"/>
            </a:endParaRPr>
          </a:p>
          <a:p>
            <a:pPr lvl="0" fontAlgn="base">
              <a:lnSpc>
                <a:spcPct val="100000"/>
              </a:lnSpc>
              <a:spcBef>
                <a:spcPct val="20000"/>
              </a:spcBef>
              <a:spcAft>
                <a:spcPct val="0"/>
              </a:spcAft>
              <a:buFont typeface="Wingdings" panose="05000000000000000000" pitchFamily="2" charset="2"/>
              <a:buChar char="Ø"/>
            </a:pPr>
            <a:r>
              <a:rPr lang="ru-RU" sz="2400" i="1" kern="0" dirty="0">
                <a:solidFill>
                  <a:srgbClr val="002060"/>
                </a:solidFill>
                <a:latin typeface="Times New Roman"/>
                <a:cs typeface="Times New Roman"/>
              </a:rPr>
              <a:t>Профилактику психоэмоционального напряжения</a:t>
            </a:r>
          </a:p>
          <a:p>
            <a:pPr lvl="0" fontAlgn="base">
              <a:lnSpc>
                <a:spcPct val="100000"/>
              </a:lnSpc>
              <a:spcBef>
                <a:spcPct val="20000"/>
              </a:spcBef>
              <a:spcAft>
                <a:spcPct val="0"/>
              </a:spcAft>
              <a:buFont typeface="Wingdings" panose="05000000000000000000" pitchFamily="2" charset="2"/>
              <a:buChar char="Ø"/>
            </a:pPr>
            <a:r>
              <a:rPr lang="ru-RU" sz="2400" i="1" kern="0" dirty="0">
                <a:solidFill>
                  <a:srgbClr val="002060"/>
                </a:solidFill>
                <a:latin typeface="Times New Roman"/>
                <a:cs typeface="Times New Roman"/>
              </a:rPr>
              <a:t>Организацию процесса адаптации в детском саду</a:t>
            </a: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26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12566" y="359931"/>
            <a:ext cx="7388352" cy="584775"/>
          </a:xfrm>
          <a:prstGeom prst="rect">
            <a:avLst/>
          </a:prstGeom>
        </p:spPr>
        <p:txBody>
          <a:bodyPr wrap="square">
            <a:spAutoFit/>
          </a:bodyPr>
          <a:lstStyle/>
          <a:p>
            <a:pPr algn="ctr"/>
            <a:r>
              <a:rPr lang="ru-RU" sz="32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Режим дня</a:t>
            </a:r>
            <a:endParaRPr lang="ru-RU" sz="32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sp>
        <p:nvSpPr>
          <p:cNvPr id="6" name="Объект 5"/>
          <p:cNvSpPr>
            <a:spLocks noGrp="1"/>
          </p:cNvSpPr>
          <p:nvPr>
            <p:ph idx="1"/>
          </p:nvPr>
        </p:nvSpPr>
        <p:spPr>
          <a:xfrm>
            <a:off x="1149095" y="944706"/>
            <a:ext cx="6845807" cy="5468286"/>
          </a:xfrm>
        </p:spPr>
        <p:txBody>
          <a:bodyPr>
            <a:normAutofit/>
          </a:bodyPr>
          <a:lstStyle/>
          <a:p>
            <a:pPr marL="342900" lvl="0" indent="-342900" fontAlgn="base">
              <a:lnSpc>
                <a:spcPct val="100000"/>
              </a:lnSpc>
              <a:spcBef>
                <a:spcPct val="20000"/>
              </a:spcBef>
              <a:spcAft>
                <a:spcPct val="0"/>
              </a:spcAft>
              <a:buNone/>
              <a:defRPr/>
            </a:pPr>
            <a:r>
              <a:rPr lang="ru-RU" sz="2000" i="1" kern="0" dirty="0">
                <a:solidFill>
                  <a:srgbClr val="002060"/>
                </a:solidFill>
                <a:latin typeface="Times New Roman"/>
                <a:cs typeface="Times New Roman"/>
              </a:rPr>
              <a:t>Дома нужно создать такие условия, которые были бы максимально приближены к условиям дошкольного учреждения.</a:t>
            </a:r>
          </a:p>
          <a:p>
            <a:pPr marL="342900" lvl="0" indent="-342900" algn="ctr" fontAlgn="base">
              <a:lnSpc>
                <a:spcPct val="100000"/>
              </a:lnSpc>
              <a:spcBef>
                <a:spcPct val="20000"/>
              </a:spcBef>
              <a:spcAft>
                <a:spcPct val="0"/>
              </a:spcAft>
              <a:buNone/>
              <a:defRPr/>
            </a:pPr>
            <a:endParaRPr lang="ru-RU" sz="2000" b="1" kern="0" dirty="0">
              <a:solidFill>
                <a:srgbClr val="002060"/>
              </a:solidFill>
              <a:latin typeface="Times New Roman"/>
              <a:cs typeface="Times New Roman"/>
            </a:endParaRPr>
          </a:p>
          <a:p>
            <a:pPr marL="342900" lvl="0" indent="-342900" algn="ctr" fontAlgn="base">
              <a:lnSpc>
                <a:spcPct val="100000"/>
              </a:lnSpc>
              <a:spcBef>
                <a:spcPct val="20000"/>
              </a:spcBef>
              <a:spcAft>
                <a:spcPct val="0"/>
              </a:spcAft>
              <a:buNone/>
              <a:defRPr/>
            </a:pPr>
            <a:r>
              <a:rPr lang="ru-RU" sz="2000" b="1" kern="0" dirty="0">
                <a:solidFill>
                  <a:srgbClr val="002060"/>
                </a:solidFill>
                <a:latin typeface="Times New Roman"/>
                <a:cs typeface="Times New Roman"/>
              </a:rPr>
              <a:t>Примерный режим дня ребенка  дома</a:t>
            </a:r>
          </a:p>
          <a:p>
            <a:pPr marL="342900" lvl="0" indent="-342900" algn="ctr" fontAlgn="base">
              <a:lnSpc>
                <a:spcPct val="100000"/>
              </a:lnSpc>
              <a:spcBef>
                <a:spcPct val="20000"/>
              </a:spcBef>
              <a:spcAft>
                <a:spcPct val="0"/>
              </a:spcAft>
              <a:buNone/>
            </a:pPr>
            <a:endParaRPr lang="ru-RU" sz="2400" i="1" kern="0" dirty="0">
              <a:solidFill>
                <a:srgbClr val="002060"/>
              </a:solidFill>
              <a:latin typeface="Times New Roman"/>
              <a:cs typeface="Times New Roman"/>
            </a:endParaRP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Объект 3"/>
          <p:cNvGraphicFramePr>
            <a:graphicFrameLocks/>
          </p:cNvGraphicFramePr>
          <p:nvPr>
            <p:extLst>
              <p:ext uri="{D42A27DB-BD31-4B8C-83A1-F6EECF244321}">
                <p14:modId xmlns:p14="http://schemas.microsoft.com/office/powerpoint/2010/main" val="2889149762"/>
              </p:ext>
            </p:extLst>
          </p:nvPr>
        </p:nvGraphicFramePr>
        <p:xfrm>
          <a:off x="1497453" y="2072553"/>
          <a:ext cx="5798030" cy="3657600"/>
        </p:xfrm>
        <a:graphic>
          <a:graphicData uri="http://schemas.openxmlformats.org/drawingml/2006/table">
            <a:tbl>
              <a:tblPr firstRow="1" bandRow="1">
                <a:tableStyleId>{69CF1AB2-1976-4502-BF36-3FF5EA218861}</a:tableStyleId>
              </a:tblPr>
              <a:tblGrid>
                <a:gridCol w="2899015">
                  <a:extLst>
                    <a:ext uri="{9D8B030D-6E8A-4147-A177-3AD203B41FA5}">
                      <a16:colId xmlns:a16="http://schemas.microsoft.com/office/drawing/2014/main" val="1940052466"/>
                    </a:ext>
                  </a:extLst>
                </a:gridCol>
                <a:gridCol w="2899015">
                  <a:extLst>
                    <a:ext uri="{9D8B030D-6E8A-4147-A177-3AD203B41FA5}">
                      <a16:colId xmlns:a16="http://schemas.microsoft.com/office/drawing/2014/main" val="2619195013"/>
                    </a:ext>
                  </a:extLst>
                </a:gridCol>
              </a:tblGrid>
              <a:tr h="364897">
                <a:tc gridSpan="2">
                  <a:txBody>
                    <a:bodyPr/>
                    <a:lstStyle/>
                    <a:p>
                      <a:r>
                        <a:rPr lang="ru-RU" dirty="0" smtClean="0">
                          <a:solidFill>
                            <a:srgbClr val="FF0000"/>
                          </a:solidFill>
                          <a:latin typeface="Times New Roman" panose="02020603050405020304" pitchFamily="18" charset="0"/>
                          <a:cs typeface="Times New Roman" panose="02020603050405020304" pitchFamily="18" charset="0"/>
                        </a:rPr>
                        <a:t>Утренний подъём                                 7.00 – 7.30</a:t>
                      </a:r>
                      <a:endParaRPr lang="ru-RU"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extLst>
                  <a:ext uri="{0D108BD9-81ED-4DB2-BD59-A6C34878D82A}">
                    <a16:rowId xmlns:a16="http://schemas.microsoft.com/office/drawing/2014/main" val="3265471521"/>
                  </a:ext>
                </a:extLst>
              </a:tr>
              <a:tr h="364897">
                <a:tc>
                  <a:txBody>
                    <a:bodyPr/>
                    <a:lstStyle/>
                    <a:p>
                      <a:r>
                        <a:rPr lang="ru-RU" dirty="0" smtClean="0">
                          <a:latin typeface="Times New Roman" panose="02020603050405020304" pitchFamily="18" charset="0"/>
                          <a:cs typeface="Times New Roman" panose="02020603050405020304" pitchFamily="18" charset="0"/>
                        </a:rPr>
                        <a:t>Завтрак</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8.20-8.50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8107818"/>
                  </a:ext>
                </a:extLst>
              </a:tr>
              <a:tr h="364897">
                <a:tc>
                  <a:txBody>
                    <a:bodyPr/>
                    <a:lstStyle/>
                    <a:p>
                      <a:r>
                        <a:rPr lang="ru-RU" dirty="0" smtClean="0">
                          <a:latin typeface="Times New Roman" panose="02020603050405020304" pitchFamily="18" charset="0"/>
                          <a:cs typeface="Times New Roman" panose="02020603050405020304" pitchFamily="18" charset="0"/>
                        </a:rPr>
                        <a:t>Второй завтрак</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9.40-9.50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8054634"/>
                  </a:ext>
                </a:extLst>
              </a:tr>
              <a:tr h="364897">
                <a:tc>
                  <a:txBody>
                    <a:bodyPr/>
                    <a:lstStyle/>
                    <a:p>
                      <a:r>
                        <a:rPr lang="ru-RU" dirty="0" smtClean="0">
                          <a:latin typeface="Times New Roman" panose="02020603050405020304" pitchFamily="18" charset="0"/>
                          <a:cs typeface="Times New Roman" panose="02020603050405020304" pitchFamily="18" charset="0"/>
                        </a:rPr>
                        <a:t>Прогулка</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9.50-11.30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54553762"/>
                  </a:ext>
                </a:extLst>
              </a:tr>
              <a:tr h="364897">
                <a:tc>
                  <a:txBody>
                    <a:bodyPr/>
                    <a:lstStyle/>
                    <a:p>
                      <a:r>
                        <a:rPr lang="ru-RU" dirty="0" smtClean="0">
                          <a:latin typeface="Times New Roman" panose="02020603050405020304" pitchFamily="18" charset="0"/>
                          <a:cs typeface="Times New Roman" panose="02020603050405020304" pitchFamily="18" charset="0"/>
                        </a:rPr>
                        <a:t>Обед</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12.00-12.30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88852582"/>
                  </a:ext>
                </a:extLst>
              </a:tr>
              <a:tr h="364897">
                <a:tc>
                  <a:txBody>
                    <a:bodyPr/>
                    <a:lstStyle/>
                    <a:p>
                      <a:r>
                        <a:rPr lang="ru-RU" dirty="0" smtClean="0">
                          <a:latin typeface="Times New Roman" panose="02020603050405020304" pitchFamily="18" charset="0"/>
                          <a:cs typeface="Times New Roman" panose="02020603050405020304" pitchFamily="18" charset="0"/>
                        </a:rPr>
                        <a:t>Дневной сон</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12.45-</a:t>
                      </a:r>
                      <a:r>
                        <a:rPr lang="ru-RU" baseline="0" dirty="0" smtClean="0">
                          <a:latin typeface="Times New Roman" panose="02020603050405020304" pitchFamily="18" charset="0"/>
                          <a:cs typeface="Times New Roman" panose="02020603050405020304" pitchFamily="18" charset="0"/>
                        </a:rPr>
                        <a:t> 15.15</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63132739"/>
                  </a:ext>
                </a:extLst>
              </a:tr>
              <a:tr h="364897">
                <a:tc>
                  <a:txBody>
                    <a:bodyPr/>
                    <a:lstStyle/>
                    <a:p>
                      <a:r>
                        <a:rPr lang="ru-RU" dirty="0" smtClean="0">
                          <a:latin typeface="Times New Roman" panose="02020603050405020304" pitchFamily="18" charset="0"/>
                          <a:cs typeface="Times New Roman" panose="02020603050405020304" pitchFamily="18" charset="0"/>
                        </a:rPr>
                        <a:t>Полдник</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15.30-15.40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38747727"/>
                  </a:ext>
                </a:extLst>
              </a:tr>
              <a:tr h="364897">
                <a:tc>
                  <a:txBody>
                    <a:bodyPr/>
                    <a:lstStyle/>
                    <a:p>
                      <a:r>
                        <a:rPr lang="ru-RU" dirty="0" smtClean="0">
                          <a:latin typeface="Times New Roman" panose="02020603050405020304" pitchFamily="18" charset="0"/>
                          <a:cs typeface="Times New Roman" panose="02020603050405020304" pitchFamily="18" charset="0"/>
                        </a:rPr>
                        <a:t>Прогулка</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16.30-18.00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93260693"/>
                  </a:ext>
                </a:extLst>
              </a:tr>
              <a:tr h="364897">
                <a:tc>
                  <a:txBody>
                    <a:bodyPr/>
                    <a:lstStyle/>
                    <a:p>
                      <a:r>
                        <a:rPr lang="ru-RU" dirty="0" smtClean="0">
                          <a:latin typeface="Times New Roman" panose="02020603050405020304" pitchFamily="18" charset="0"/>
                          <a:cs typeface="Times New Roman" panose="02020603050405020304" pitchFamily="18" charset="0"/>
                        </a:rPr>
                        <a:t>Ужин</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18.15-18.45</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9494229"/>
                  </a:ext>
                </a:extLst>
              </a:tr>
              <a:tr h="364897">
                <a:tc>
                  <a:txBody>
                    <a:bodyPr/>
                    <a:lstStyle/>
                    <a:p>
                      <a:r>
                        <a:rPr lang="ru-RU" dirty="0" smtClean="0">
                          <a:latin typeface="Times New Roman" panose="02020603050405020304" pitchFamily="18" charset="0"/>
                          <a:cs typeface="Times New Roman" panose="02020603050405020304" pitchFamily="18" charset="0"/>
                        </a:rPr>
                        <a:t>Отход ко сну</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20.30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49196950"/>
                  </a:ext>
                </a:extLst>
              </a:tr>
            </a:tbl>
          </a:graphicData>
        </a:graphic>
      </p:graphicFrame>
    </p:spTree>
    <p:extLst>
      <p:ext uri="{BB962C8B-B14F-4D97-AF65-F5344CB8AC3E}">
        <p14:creationId xmlns:p14="http://schemas.microsoft.com/office/powerpoint/2010/main" val="101653262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789</TotalTime>
  <Words>1013</Words>
  <Application>Microsoft Office PowerPoint</Application>
  <PresentationFormat>Экран (4:3)</PresentationFormat>
  <Paragraphs>145</Paragraphs>
  <Slides>14</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14</vt:i4>
      </vt:variant>
    </vt:vector>
  </HeadingPairs>
  <TitlesOfParts>
    <vt:vector size="24" baseType="lpstr">
      <vt:lpstr>Arial</vt:lpstr>
      <vt:lpstr>Calibri</vt:lpstr>
      <vt:lpstr>Calibri Light</vt:lpstr>
      <vt:lpstr>FuturaDemiCTT</vt:lpstr>
      <vt:lpstr>FuturisXC</vt:lpstr>
      <vt:lpstr>Gotham Pro</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RePack by Diakov</cp:lastModifiedBy>
  <cp:revision>116</cp:revision>
  <cp:lastPrinted>2023-05-25T14:43:54Z</cp:lastPrinted>
  <dcterms:created xsi:type="dcterms:W3CDTF">2013-11-19T05:52:05Z</dcterms:created>
  <dcterms:modified xsi:type="dcterms:W3CDTF">2024-05-30T13:10:31Z</dcterms:modified>
</cp:coreProperties>
</file>